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69"/>
  </p:notesMasterIdLst>
  <p:handoutMasterIdLst>
    <p:handoutMasterId r:id="rId70"/>
  </p:handoutMasterIdLst>
  <p:sldIdLst>
    <p:sldId id="2727" r:id="rId2"/>
    <p:sldId id="3091" r:id="rId3"/>
    <p:sldId id="2816" r:id="rId4"/>
    <p:sldId id="2988" r:id="rId5"/>
    <p:sldId id="2921" r:id="rId6"/>
    <p:sldId id="2943" r:id="rId7"/>
    <p:sldId id="2809" r:id="rId8"/>
    <p:sldId id="2982" r:id="rId9"/>
    <p:sldId id="1863" r:id="rId10"/>
    <p:sldId id="2865" r:id="rId11"/>
    <p:sldId id="2710" r:id="rId12"/>
    <p:sldId id="2981" r:id="rId13"/>
    <p:sldId id="2818" r:id="rId14"/>
    <p:sldId id="2989" r:id="rId15"/>
    <p:sldId id="2996" r:id="rId16"/>
    <p:sldId id="2990" r:id="rId17"/>
    <p:sldId id="2802" r:id="rId18"/>
    <p:sldId id="2993" r:id="rId19"/>
    <p:sldId id="2994" r:id="rId20"/>
    <p:sldId id="2997" r:id="rId21"/>
    <p:sldId id="2991" r:id="rId22"/>
    <p:sldId id="2744" r:id="rId23"/>
    <p:sldId id="2208" r:id="rId24"/>
    <p:sldId id="1833" r:id="rId25"/>
    <p:sldId id="2998" r:id="rId26"/>
    <p:sldId id="1838" r:id="rId27"/>
    <p:sldId id="2215" r:id="rId28"/>
    <p:sldId id="2757" r:id="rId29"/>
    <p:sldId id="2999" r:id="rId30"/>
    <p:sldId id="1719" r:id="rId31"/>
    <p:sldId id="2625" r:id="rId32"/>
    <p:sldId id="2626" r:id="rId33"/>
    <p:sldId id="1855" r:id="rId34"/>
    <p:sldId id="3000" r:id="rId35"/>
    <p:sldId id="2983" r:id="rId36"/>
    <p:sldId id="2995" r:id="rId37"/>
    <p:sldId id="2045" r:id="rId38"/>
    <p:sldId id="3001" r:id="rId39"/>
    <p:sldId id="2984" r:id="rId40"/>
    <p:sldId id="2985" r:id="rId41"/>
    <p:sldId id="2945" r:id="rId42"/>
    <p:sldId id="2986" r:id="rId43"/>
    <p:sldId id="2951" r:id="rId44"/>
    <p:sldId id="2956" r:id="rId45"/>
    <p:sldId id="2957" r:id="rId46"/>
    <p:sldId id="2857" r:id="rId47"/>
    <p:sldId id="3027" r:id="rId48"/>
    <p:sldId id="3028" r:id="rId49"/>
    <p:sldId id="3029" r:id="rId50"/>
    <p:sldId id="3030" r:id="rId51"/>
    <p:sldId id="3031" r:id="rId52"/>
    <p:sldId id="2905" r:id="rId53"/>
    <p:sldId id="3010" r:id="rId54"/>
    <p:sldId id="2906" r:id="rId55"/>
    <p:sldId id="447" r:id="rId56"/>
    <p:sldId id="3038" r:id="rId57"/>
    <p:sldId id="2713" r:id="rId58"/>
    <p:sldId id="2893" r:id="rId59"/>
    <p:sldId id="2725" r:id="rId60"/>
    <p:sldId id="2753" r:id="rId61"/>
    <p:sldId id="2928" r:id="rId62"/>
    <p:sldId id="2929" r:id="rId63"/>
    <p:sldId id="2930" r:id="rId64"/>
    <p:sldId id="2975" r:id="rId65"/>
    <p:sldId id="2976" r:id="rId66"/>
    <p:sldId id="2934" r:id="rId67"/>
    <p:sldId id="293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75"/>
    <p:restoredTop sz="97532"/>
  </p:normalViewPr>
  <p:slideViewPr>
    <p:cSldViewPr snapToGrid="0" snapToObjects="1">
      <p:cViewPr varScale="1">
        <p:scale>
          <a:sx n="125" d="100"/>
          <a:sy n="125" d="100"/>
        </p:scale>
        <p:origin x="2040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5/14/24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59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inframes Before Amazon Web Cloud Computing">
            <a:extLst>
              <a:ext uri="{FF2B5EF4-FFF2-40B4-BE49-F238E27FC236}">
                <a16:creationId xmlns:a16="http://schemas.microsoft.com/office/drawing/2014/main" id="{44C6431B-B590-F44B-2397-B61E66741E7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5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9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864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27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  <p:sldLayoutId id="2147483799" r:id="rId7"/>
    <p:sldLayoutId id="2147483800" r:id="rId8"/>
    <p:sldLayoutId id="2147483801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NUL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NULL"/><Relationship Id="rId17" Type="http://schemas.openxmlformats.org/officeDocument/2006/relationships/image" Target="../media/image4.tiff"/><Relationship Id="rId2" Type="http://schemas.openxmlformats.org/officeDocument/2006/relationships/tags" Target="../tags/tag2.xml"/><Relationship Id="rId16" Type="http://schemas.openxmlformats.org/officeDocument/2006/relationships/image" Target="NUL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NUL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57" Type="http://schemas.openxmlformats.org/officeDocument/2006/relationships/image" Target="NUL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tags" Target="../tags/tag41.xml"/><Relationship Id="rId52" Type="http://schemas.openxmlformats.org/officeDocument/2006/relationships/tags" Target="NUL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56" Type="http://schemas.openxmlformats.org/officeDocument/2006/relationships/tags" Target="NULL"/><Relationship Id="rId8" Type="http://schemas.openxmlformats.org/officeDocument/2006/relationships/tags" Target="../tags/tag18.xml"/><Relationship Id="rId51" Type="http://schemas.openxmlformats.org/officeDocument/2006/relationships/image" Target="NUL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59" Type="http://schemas.openxmlformats.org/officeDocument/2006/relationships/image" Target="NULL"/><Relationship Id="rId20" Type="http://schemas.openxmlformats.org/officeDocument/2006/relationships/tags" Target="../tags/tag30.xml"/><Relationship Id="rId54" Type="http://schemas.openxmlformats.org/officeDocument/2006/relationships/tags" Target="NULL"/><Relationship Id="rId1" Type="http://schemas.openxmlformats.org/officeDocument/2006/relationships/tags" Target="../tags/tag11.xml"/><Relationship Id="rId6" Type="http://schemas.openxmlformats.org/officeDocument/2006/relationships/tags" Target="../tags/tag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9" Type="http://schemas.openxmlformats.org/officeDocument/2006/relationships/tags" Target="../tags/tag90.xml"/><Relationship Id="rId21" Type="http://schemas.openxmlformats.org/officeDocument/2006/relationships/tags" Target="../tags/tag72.xml"/><Relationship Id="rId34" Type="http://schemas.openxmlformats.org/officeDocument/2006/relationships/tags" Target="../tags/tag85.xml"/><Relationship Id="rId42" Type="http://schemas.openxmlformats.org/officeDocument/2006/relationships/tags" Target="../tags/tag93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29" Type="http://schemas.openxmlformats.org/officeDocument/2006/relationships/tags" Target="../tags/tag80.xml"/><Relationship Id="rId41" Type="http://schemas.openxmlformats.org/officeDocument/2006/relationships/tags" Target="../tags/tag9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tags" Target="../tags/tag8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56335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91471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- 13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132080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2.07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2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1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90"/>
            <a:ext cx="11313710" cy="10375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592424"/>
              </p:ext>
            </p:extLst>
          </p:nvPr>
        </p:nvGraphicFramePr>
        <p:xfrm>
          <a:off x="264374" y="3642402"/>
          <a:ext cx="11479730" cy="236461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 dirty="0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41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77922" y="2656069"/>
            <a:ext cx="8481843" cy="37130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Boolean &amp;&amp;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Boolean 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!0xff = 0x0 (Boolean)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/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8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ff</a:t>
            </a:r>
          </a:p>
        </p:txBody>
      </p:sp>
    </p:spTree>
    <p:extLst>
      <p:ext uri="{BB962C8B-B14F-4D97-AF65-F5344CB8AC3E}">
        <p14:creationId xmlns:p14="http://schemas.microsoft.com/office/powerpoint/2010/main" val="227894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613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18583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8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59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0EEE6-8CD4-43B9-26CA-C1AB125B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20" y="624840"/>
            <a:ext cx="5781040" cy="57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4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5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878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5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4951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275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8052A2-13F7-8247-8362-1AE4DFD13651}"/>
              </a:ext>
            </a:extLst>
          </p:cNvPr>
          <p:cNvSpPr/>
          <p:nvPr/>
        </p:nvSpPr>
        <p:spPr bwMode="auto">
          <a:xfrm>
            <a:off x="8718037" y="1565627"/>
            <a:ext cx="2933270" cy="38588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Version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9329" y="3503399"/>
            <a:ext cx="5281618" cy="19296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422738" y="1823136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926870" y="910637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322246" y="953227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020140" y="956301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762763" y="6499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230372" y="4054834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491581" y="1665521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5790218" y="2664451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D0234358-C017-141B-F550-C08FD479C068}"/>
              </a:ext>
            </a:extLst>
          </p:cNvPr>
          <p:cNvSpPr/>
          <p:nvPr/>
        </p:nvSpPr>
        <p:spPr>
          <a:xfrm rot="5400000" flipH="1">
            <a:off x="9894805" y="2699581"/>
            <a:ext cx="2666025" cy="1240858"/>
          </a:xfrm>
          <a:prstGeom prst="uturnArrow">
            <a:avLst>
              <a:gd name="adj1" fmla="val 3932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uiExpand="1" build="p" animBg="1"/>
      <p:bldP spid="55" grpId="0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07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DE17-4EF5-1492-BFCD-055647AD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pointers to examine byte order (on pi-cluster)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D2FE6D-F63D-B614-5C08-44EAF07E4C3B}"/>
              </a:ext>
            </a:extLst>
          </p:cNvPr>
          <p:cNvSpPr/>
          <p:nvPr/>
        </p:nvSpPr>
        <p:spPr bwMode="auto">
          <a:xfrm>
            <a:off x="334015" y="1673596"/>
            <a:ext cx="7532948" cy="41488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SZ 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foo[SZ] = {0x11223344, 0xaabbccdd};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foo;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(unsigned char *)foo;</a:t>
            </a:r>
          </a:p>
          <a:p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SZ-1;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  0;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("foo[%d]: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(foo)-1;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 0;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("byte %d: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(unsigned int)*(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80D679-2A3A-0CE3-E976-9B14D1B08A44}"/>
              </a:ext>
            </a:extLst>
          </p:cNvPr>
          <p:cNvSpPr/>
          <p:nvPr/>
        </p:nvSpPr>
        <p:spPr bwMode="auto">
          <a:xfrm>
            <a:off x="8170439" y="813531"/>
            <a:ext cx="38655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kmuller@keithm-pi4:~$ 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foo[1]: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aabbccdd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foo[0]: 11223344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7: aa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6: bb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5: cc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4: dd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3: 11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2: 22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1: 33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0: 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53314E-92FF-7C57-0694-F366873ED9E4}"/>
              </a:ext>
            </a:extLst>
          </p:cNvPr>
          <p:cNvGrpSpPr/>
          <p:nvPr/>
        </p:nvGrpSpPr>
        <p:grpSpPr>
          <a:xfrm>
            <a:off x="8307566" y="3748022"/>
            <a:ext cx="2541946" cy="3022846"/>
            <a:chOff x="9900689" y="1854602"/>
            <a:chExt cx="2541946" cy="30228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A420C4-99DC-6EE8-1AEE-CA707264CA19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18FEF-6583-B1D8-EFAA-C687581E202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9F021E-3CCA-8702-9BDD-AB1F5BCF2D6E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CFD6CC-281A-8AC4-4710-B15CB2C2C881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BF323-A4E8-E4D8-60EB-233259CB66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0x44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07EF67-1C44-4C74-5BFC-3B498A1E50E5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92139-F0D1-2C92-84C4-B58C816CA416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A04BF-206A-49D0-7F11-3B5CB7A37866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248A0B-C65D-EE7A-DD17-4DB82823CF45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152D7-81A4-622C-36CC-A060C7EF4AF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82D77F-ECA6-5778-9031-B3905D525AAD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669242-0531-B9FF-0F24-F330EB1A71EE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95AC86-A396-1FB2-EFA6-3579E1E64139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0xdd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91FE9-D667-4D43-1798-A6F338FE80C9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D2C3B-DB38-CF46-2390-6E3C8FA95874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0xbb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CF04A5-43F1-4368-E68B-4DE23AE5CDB3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4F2A775-4AE8-C146-25B1-2B9C257B54A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964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362-B16A-5D4D-929A-065D91C2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8" y="161915"/>
            <a:ext cx="10515600" cy="326715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/>
        </p:nvGraphicFramePr>
        <p:xfrm>
          <a:off x="69277" y="2615466"/>
          <a:ext cx="12053453" cy="365759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4920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Syntax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&gt;&gt;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– 32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Sign extends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1 - 32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(x&gt;&gt;n)|(x&lt;&lt;(32-n));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right rotate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8006914" y="3096495"/>
            <a:ext cx="4054017" cy="3150786"/>
            <a:chOff x="7981119" y="1813123"/>
            <a:chExt cx="4054017" cy="315078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25" y="1813123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19" y="2658071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91" y="3416496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710" y="4181842"/>
              <a:ext cx="3108619" cy="782067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6F35-AC0F-CD46-B18E-AF28104F48C1}"/>
              </a:ext>
            </a:extLst>
          </p:cNvPr>
          <p:cNvGrpSpPr/>
          <p:nvPr/>
        </p:nvGrpSpPr>
        <p:grpSpPr>
          <a:xfrm>
            <a:off x="286816" y="465383"/>
            <a:ext cx="5582408" cy="1878518"/>
            <a:chOff x="209950" y="457200"/>
            <a:chExt cx="5582408" cy="187851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94EA85-36FC-F14D-B2FA-2F4E7B7378A7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C9CBF-F78B-9C47-8487-58E0FA2BDA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A4A246-486E-1D49-90B6-982CEB9FE77E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5CDDC7B-E048-8B4D-AF7B-7787696DF0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12E8D-0615-3C4B-BFBC-1B3A2CEB0875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02050A-387D-4543-8F97-6A90F46966B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D4AE29E-C2BC-354A-8988-1BFA100C922F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4D259-FC4C-7440-945C-1D91CC6EC1CD}"/>
              </a:ext>
            </a:extLst>
          </p:cNvPr>
          <p:cNvSpPr txBox="1"/>
          <p:nvPr/>
        </p:nvSpPr>
        <p:spPr>
          <a:xfrm>
            <a:off x="3444852" y="577492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B08E82-19D5-C345-8E39-2D12DC87F4FF}"/>
              </a:ext>
            </a:extLst>
          </p:cNvPr>
          <p:cNvSpPr txBox="1"/>
          <p:nvPr/>
        </p:nvSpPr>
        <p:spPr>
          <a:xfrm>
            <a:off x="2600933" y="575768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37EA491-2E5B-CE47-9794-A8FA4CB75E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3721" y="935458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10C8C97-6D46-8F48-9342-44A9DBEE8AA6}"/>
              </a:ext>
            </a:extLst>
          </p:cNvPr>
          <p:cNvSpPr txBox="1"/>
          <p:nvPr/>
        </p:nvSpPr>
        <p:spPr>
          <a:xfrm>
            <a:off x="2322450" y="1303086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B7B8AE-3469-7642-AA30-F827BAB0C087}"/>
              </a:ext>
            </a:extLst>
          </p:cNvPr>
          <p:cNvSpPr txBox="1"/>
          <p:nvPr/>
        </p:nvSpPr>
        <p:spPr>
          <a:xfrm>
            <a:off x="901279" y="1805792"/>
            <a:ext cx="507873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ABAEB-3BDF-4949-AAA3-F8378499B4C2}"/>
              </a:ext>
            </a:extLst>
          </p:cNvPr>
          <p:cNvGrpSpPr/>
          <p:nvPr/>
        </p:nvGrpSpPr>
        <p:grpSpPr>
          <a:xfrm>
            <a:off x="6417388" y="454491"/>
            <a:ext cx="5557196" cy="1889410"/>
            <a:chOff x="6417388" y="454491"/>
            <a:chExt cx="5557196" cy="188941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A63F1AF-BD9C-C141-9B65-44A162435970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C1347B-4BD2-4E49-95AF-6D5E75402D1F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BBDCBD-D29C-C543-AA5F-1F5CC6F260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4CB93B4-7EBA-814D-A9A7-0FA09E2FC65A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6071613-F5E4-AC4E-ADCB-90D0414DD2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001FDE5-6D88-944D-AFB2-27963F218641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394C034-2661-6245-A817-520CF75AFBB3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8E6F9C6-3FA1-8A40-BCBA-B1C66A7E9AF4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C503FB-2FBE-5E49-84CC-5DEAFA92C15E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5532784-9B63-B740-8047-246691436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627DE8-5F0C-CA4B-A005-A1996298F179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7EB093-0AEE-2B48-9655-BE4A7E1FBA60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7E0C89-4C38-F34F-B941-3C473A19C05B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494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</a:t>
                </a:r>
                <a:r>
                  <a:rPr lang="en-US" sz="2200" dirty="0">
                    <a:solidFill>
                      <a:srgbClr val="FF0000"/>
                    </a:solidFill>
                  </a:rPr>
                  <a:t>compiler</a:t>
                </a:r>
              </a:p>
              <a:p>
                <a:pPr lvl="1"/>
                <a:r>
                  <a:rPr lang="en-US" sz="2200" dirty="0" err="1">
                    <a:solidFill>
                      <a:srgbClr val="FF000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162697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 // bit 31 is a one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5454791" y="3496757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neg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83A73F-503C-1085-AA05-FB22C7EB2719}"/>
              </a:ext>
            </a:extLst>
          </p:cNvPr>
          <p:cNvSpPr/>
          <p:nvPr/>
        </p:nvSpPr>
        <p:spPr bwMode="auto">
          <a:xfrm>
            <a:off x="579206" y="4354262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-1)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neg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</a:t>
            </a:r>
            <a:r>
              <a:rPr lang="en-US" dirty="0" err="1"/>
              <a:t>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00133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  // bit 31 is a zero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5724530" y="3396212"/>
            <a:ext cx="3663946" cy="2831730"/>
            <a:chOff x="854288" y="3916170"/>
            <a:chExt cx="3663946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572049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positive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B24FA-F461-01DF-3966-3FA66CDF07C0}"/>
              </a:ext>
            </a:extLst>
          </p:cNvPr>
          <p:cNvSpPr/>
          <p:nvPr/>
        </p:nvSpPr>
        <p:spPr bwMode="auto">
          <a:xfrm>
            <a:off x="1266886" y="4045434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0)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pos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8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07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– Version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0471" y="3652325"/>
            <a:ext cx="5281618" cy="24050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290471" y="1506511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6E79A-8EBD-A241-9BC3-666617D2E9E6}"/>
              </a:ext>
            </a:extLst>
          </p:cNvPr>
          <p:cNvSpPr/>
          <p:nvPr/>
        </p:nvSpPr>
        <p:spPr bwMode="auto">
          <a:xfrm>
            <a:off x="8832705" y="1276086"/>
            <a:ext cx="3245114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794603" y="594012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189979" y="636602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3887873" y="639676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62490" y="1354919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73769" y="4085934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224598" y="2083072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877147" y="4728702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258A1A28-A025-50B9-6ADE-003F138F788D}"/>
              </a:ext>
            </a:extLst>
          </p:cNvPr>
          <p:cNvSpPr/>
          <p:nvPr/>
        </p:nvSpPr>
        <p:spPr>
          <a:xfrm rot="5400000" flipH="1">
            <a:off x="10243703" y="3509348"/>
            <a:ext cx="2263869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4" grpId="0" animBg="1"/>
      <p:bldP spid="55" grpId="0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147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84205"/>
            <a:chOff x="271969" y="4699467"/>
            <a:chExt cx="11203724" cy="21842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754320" y="3050614"/>
              <a:ext cx="149306" cy="6101735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70190" y="5120849"/>
              <a:ext cx="224590" cy="2005290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111837" y="6237341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3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9045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/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/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21107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6420-659D-CC49-9EC5-A7F1F43C9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55" y="126251"/>
            <a:ext cx="10515600" cy="464764"/>
          </a:xfrm>
        </p:spPr>
        <p:txBody>
          <a:bodyPr/>
          <a:lstStyle/>
          <a:p>
            <a:r>
              <a:rPr lang="en-US" sz="2800" dirty="0"/>
              <a:t>Reference For PA7/8: C Stream Functions Opening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39C1B-6246-D64F-B17A-9C5AF6FD74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7837" y="708526"/>
            <a:ext cx="11629941" cy="54443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fopen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filename[], const char mode[]);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Opens a stream to the specified file in specified file access mode 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returns NULL on failure – </a:t>
            </a:r>
            <a:r>
              <a:rPr lang="en-US" sz="2000" dirty="0">
                <a:solidFill>
                  <a:srgbClr val="FF0000"/>
                </a:solidFill>
              </a:rPr>
              <a:t>always check the return value; make sure the open succeeded!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Mode is a string that describes the actions </a:t>
            </a:r>
            <a:r>
              <a:rPr lang="en-US" sz="2200" dirty="0"/>
              <a:t>that </a:t>
            </a:r>
            <a:r>
              <a:rPr lang="en-US" sz="2200" dirty="0">
                <a:solidFill>
                  <a:schemeClr val="accent1"/>
                </a:solidFill>
              </a:rPr>
              <a:t>can be performed on the stream</a:t>
            </a:r>
            <a:r>
              <a:rPr lang="en-US" sz="2200" dirty="0"/>
              <a:t>:</a:t>
            </a:r>
            <a:endParaRPr lang="en-US" sz="2200" dirty="0">
              <a:solidFill>
                <a:schemeClr val="accent1"/>
              </a:solidFill>
            </a:endParaRP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''r’’    Open for reading.  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	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stream is positioned at the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beginning of the file</a:t>
            </a:r>
            <a:r>
              <a:rPr lang="en-US" sz="2000" dirty="0"/>
              <a:t>.  </a:t>
            </a:r>
            <a:r>
              <a:rPr lang="en-US" sz="2000" dirty="0">
                <a:solidFill>
                  <a:schemeClr val="accent1"/>
                </a:solidFill>
              </a:rPr>
              <a:t>Fail if the file does not exist</a:t>
            </a:r>
            <a:r>
              <a:rPr lang="en-US" sz="2000" dirty="0"/>
              <a:t>.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''w’’   Open for writing</a:t>
            </a:r>
            <a:r>
              <a:rPr lang="en-US" sz="2000" dirty="0"/>
              <a:t>.  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The stream is positioned at the </a:t>
            </a:r>
            <a:r>
              <a:rPr lang="en-US" sz="2000" dirty="0">
                <a:solidFill>
                  <a:schemeClr val="accent1"/>
                </a:solidFill>
              </a:rPr>
              <a:t>beginning of the file</a:t>
            </a:r>
            <a:r>
              <a:rPr lang="en-US" sz="2000" dirty="0"/>
              <a:t>.  </a:t>
            </a:r>
            <a:r>
              <a:rPr lang="en-US" sz="2000" dirty="0">
                <a:solidFill>
                  <a:schemeClr val="accent1"/>
                </a:solidFill>
              </a:rPr>
              <a:t>Create the file if it does not exist.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''a’’   Open for writing</a:t>
            </a:r>
            <a:r>
              <a:rPr lang="en-US" sz="2000" dirty="0"/>
              <a:t>.  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The stream is positioned at the </a:t>
            </a:r>
            <a:r>
              <a:rPr lang="en-US" sz="2000" dirty="0">
                <a:solidFill>
                  <a:schemeClr val="accent1"/>
                </a:solidFill>
              </a:rPr>
              <a:t>end of the file</a:t>
            </a:r>
            <a:r>
              <a:rPr lang="en-US" sz="2000" dirty="0"/>
              <a:t>.  </a:t>
            </a:r>
            <a:r>
              <a:rPr lang="en-US" sz="2000" dirty="0">
                <a:solidFill>
                  <a:schemeClr val="accent1"/>
                </a:solidFill>
              </a:rPr>
              <a:t>Create the file if it does not exist. 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             Subsequent writes to the file will always be at current end of file</a:t>
            </a:r>
            <a:r>
              <a:rPr lang="en-US" sz="2000" dirty="0"/>
              <a:t>.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optional ''+'' following ''r'', ''w'', or ''a'' opens the file for both reading and writing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ECE6A-D723-4C43-822E-C49680ADED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507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6420-659D-CC49-9EC5-A7F1F43C9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97" y="286672"/>
            <a:ext cx="10963519" cy="464764"/>
          </a:xfrm>
        </p:spPr>
        <p:txBody>
          <a:bodyPr/>
          <a:lstStyle/>
          <a:p>
            <a:r>
              <a:rPr lang="en-US" dirty="0"/>
              <a:t>Reference: C Stream Functions Closing Files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39C1B-6246-D64F-B17A-9C5AF6FD74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8179" y="1239520"/>
            <a:ext cx="11629941" cy="31000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fclose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*stream);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Closes the specified stream, forcing output to complete (eventually)</a:t>
            </a:r>
          </a:p>
          <a:p>
            <a:pPr lvl="2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returns EOF on failure (often ignored as no easy recovery other than a message)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Usage template for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fopen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fclose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Open a file with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fopen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always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checking the return value</a:t>
            </a:r>
            <a:endParaRPr lang="en-US" sz="2200" dirty="0">
              <a:solidFill>
                <a:schemeClr val="tx1">
                  <a:lumMod val="50000"/>
                </a:schemeClr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do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/o – keep calling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</a:rPr>
              <a:t>stdio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io routines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close the file with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fclose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when done with that I/O stream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ECE6A-D723-4C43-822E-C49680ADEDB7}"/>
              </a:ext>
            </a:extLst>
          </p:cNvPr>
          <p:cNvSpPr txBox="1"/>
          <p:nvPr/>
        </p:nvSpPr>
        <p:spPr>
          <a:xfrm>
            <a:off x="11927778" y="65555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0444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7B4B6-D96B-F746-A561-E831460B9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01" y="96202"/>
            <a:ext cx="10841015" cy="514139"/>
          </a:xfrm>
        </p:spPr>
        <p:txBody>
          <a:bodyPr/>
          <a:lstStyle/>
          <a:p>
            <a:r>
              <a:rPr lang="en-US" dirty="0"/>
              <a:t>C Stream Functions Array/block read/write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90036-2270-6547-9536-AFD95F10941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2276" y="972108"/>
            <a:ext cx="10673977" cy="533243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285750" lvl="1" indent="-285750"/>
            <a:r>
              <a:rPr lang="en-US" sz="2000" dirty="0">
                <a:cs typeface="Courier New" panose="02070309020205020404" pitchFamily="49" charset="0"/>
              </a:rPr>
              <a:t>These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do not process contents </a:t>
            </a:r>
            <a:r>
              <a:rPr lang="en-US" sz="2000" dirty="0">
                <a:cs typeface="Courier New" panose="02070309020205020404" pitchFamily="49" charset="0"/>
              </a:rPr>
              <a:t>they simply </a:t>
            </a: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transfer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a fixed number of bytes to and from a buffer passed to them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285750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fwrite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 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size,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count, FILE *stream);</a:t>
            </a:r>
          </a:p>
          <a:p>
            <a:pPr lvl="1"/>
            <a:r>
              <a:rPr lang="en-US" sz="2000" dirty="0"/>
              <a:t>Writes an array of </a:t>
            </a:r>
            <a:r>
              <a:rPr lang="en-US" sz="2000" i="1" dirty="0">
                <a:solidFill>
                  <a:srgbClr val="0070C0"/>
                </a:solidFill>
              </a:rPr>
              <a:t>count</a:t>
            </a:r>
            <a:r>
              <a:rPr lang="en-US" sz="2000" dirty="0"/>
              <a:t> </a:t>
            </a:r>
            <a:r>
              <a:rPr lang="en-US" sz="2000" b="1" i="1" dirty="0">
                <a:solidFill>
                  <a:srgbClr val="0070C0"/>
                </a:solidFill>
              </a:rPr>
              <a:t>elements</a:t>
            </a:r>
            <a:r>
              <a:rPr lang="en-US" sz="2000" dirty="0"/>
              <a:t> of </a:t>
            </a:r>
            <a:r>
              <a:rPr lang="en-US" sz="2000" b="1" i="1" dirty="0">
                <a:solidFill>
                  <a:srgbClr val="0070C0"/>
                </a:solidFill>
              </a:rPr>
              <a:t>size</a:t>
            </a:r>
            <a:r>
              <a:rPr lang="en-US" sz="2000" dirty="0"/>
              <a:t> bytes from </a:t>
            </a:r>
            <a:r>
              <a:rPr lang="en-US" sz="2000" b="1" dirty="0">
                <a:solidFill>
                  <a:srgbClr val="0070C0"/>
                </a:solidFill>
              </a:rPr>
              <a:t>stream</a:t>
            </a:r>
          </a:p>
          <a:p>
            <a:pPr lvl="1"/>
            <a:r>
              <a:rPr lang="en-US" sz="2000" i="1" dirty="0"/>
              <a:t>Updates the </a:t>
            </a:r>
            <a:r>
              <a:rPr lang="en-US" sz="2000" i="1" dirty="0">
                <a:solidFill>
                  <a:srgbClr val="0070C0"/>
                </a:solidFill>
              </a:rPr>
              <a:t>write file pointer forward </a:t>
            </a:r>
            <a:r>
              <a:rPr lang="en-US" sz="2000" i="1" dirty="0"/>
              <a:t>by the </a:t>
            </a:r>
            <a:r>
              <a:rPr lang="en-US" sz="2000" i="1" dirty="0">
                <a:solidFill>
                  <a:srgbClr val="0070C0"/>
                </a:solidFill>
              </a:rPr>
              <a:t>number of bytes written</a:t>
            </a:r>
          </a:p>
          <a:p>
            <a:pPr lvl="1"/>
            <a:r>
              <a:rPr lang="en-US" sz="2000" dirty="0"/>
              <a:t>returns number of elements written</a:t>
            </a:r>
          </a:p>
          <a:p>
            <a:pPr lvl="1"/>
            <a:r>
              <a:rPr lang="en-US" sz="2000" dirty="0"/>
              <a:t>error is short element count or 0</a:t>
            </a:r>
          </a:p>
          <a:p>
            <a:pPr lvl="1"/>
            <a:endParaRPr lang="en-US" sz="2000" dirty="0"/>
          </a:p>
          <a:p>
            <a:pPr marL="285750" lvl="1" indent="-285750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fread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 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size,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count, FILE *stream);</a:t>
            </a:r>
          </a:p>
          <a:p>
            <a:pPr lvl="1"/>
            <a:r>
              <a:rPr lang="en-US" sz="2000" dirty="0"/>
              <a:t>Reads an array of </a:t>
            </a:r>
            <a:r>
              <a:rPr lang="en-US" sz="2000" b="1" i="1" dirty="0">
                <a:solidFill>
                  <a:srgbClr val="0070C0"/>
                </a:solidFill>
              </a:rPr>
              <a:t>count elements </a:t>
            </a:r>
            <a:r>
              <a:rPr lang="en-US" sz="2000" dirty="0"/>
              <a:t>of </a:t>
            </a:r>
            <a:r>
              <a:rPr lang="en-US" sz="2000" b="1" i="1" dirty="0">
                <a:solidFill>
                  <a:srgbClr val="0070C0"/>
                </a:solidFill>
              </a:rPr>
              <a:t>size</a:t>
            </a:r>
            <a:r>
              <a:rPr lang="en-US" sz="2000" dirty="0"/>
              <a:t> bytes from </a:t>
            </a:r>
            <a:r>
              <a:rPr lang="en-US" sz="2000" i="1" dirty="0"/>
              <a:t>stream</a:t>
            </a:r>
            <a:r>
              <a:rPr lang="en-US" sz="2000" dirty="0"/>
              <a:t> </a:t>
            </a:r>
            <a:endParaRPr lang="en-US" sz="2000" i="1" dirty="0"/>
          </a:p>
          <a:p>
            <a:pPr lvl="1"/>
            <a:r>
              <a:rPr lang="en-US" sz="2000" i="1" dirty="0"/>
              <a:t>Updates the </a:t>
            </a:r>
            <a:r>
              <a:rPr lang="en-US" sz="2000" i="1" dirty="0">
                <a:solidFill>
                  <a:srgbClr val="0070C0"/>
                </a:solidFill>
              </a:rPr>
              <a:t>read file pointer forward </a:t>
            </a:r>
            <a:r>
              <a:rPr lang="en-US" sz="2000" i="1" dirty="0"/>
              <a:t>by the </a:t>
            </a:r>
            <a:r>
              <a:rPr lang="en-US" sz="2000" i="1" dirty="0">
                <a:solidFill>
                  <a:srgbClr val="0070C0"/>
                </a:solidFill>
              </a:rPr>
              <a:t>number of bytes read</a:t>
            </a:r>
          </a:p>
          <a:p>
            <a:pPr lvl="1"/>
            <a:r>
              <a:rPr lang="en-US" sz="2000" dirty="0"/>
              <a:t>returns number of elements read, </a:t>
            </a:r>
            <a:r>
              <a:rPr lang="en-US" sz="2000" dirty="0">
                <a:solidFill>
                  <a:srgbClr val="FF0000"/>
                </a:solidFill>
              </a:rPr>
              <a:t>EOF is a return of 0</a:t>
            </a:r>
          </a:p>
          <a:p>
            <a:pPr lvl="1"/>
            <a:r>
              <a:rPr lang="en-US" sz="2000" dirty="0"/>
              <a:t>error is short element count or 0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 almost always set size to 1 to return bytes read/written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DA7A6-9A03-1535-8B2F-6DF152D2AC48}"/>
              </a:ext>
            </a:extLst>
          </p:cNvPr>
          <p:cNvSpPr txBox="1"/>
          <p:nvPr/>
        </p:nvSpPr>
        <p:spPr>
          <a:xfrm>
            <a:off x="11927778" y="65555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4174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2657" y="5281733"/>
            <a:ext cx="5534647" cy="604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B9F323-1204-F356-3F9B-BA9DA43534F9}"/>
              </a:ext>
            </a:extLst>
          </p:cNvPr>
          <p:cNvSpPr/>
          <p:nvPr/>
        </p:nvSpPr>
        <p:spPr bwMode="auto">
          <a:xfrm>
            <a:off x="6243779" y="95561"/>
            <a:ext cx="5596964" cy="66824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r3, 0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10	// loop guard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r0, r0, r1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  // loop guard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r2, r2, r1 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1 // loop iteration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r0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C5294C25-3E79-9E46-4E5E-80B056787D13}"/>
              </a:ext>
            </a:extLst>
          </p:cNvPr>
          <p:cNvSpPr/>
          <p:nvPr/>
        </p:nvSpPr>
        <p:spPr>
          <a:xfrm rot="5400000" flipH="1" flipV="1">
            <a:off x="5704679" y="2917316"/>
            <a:ext cx="1621926" cy="835743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43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2E8498B2-AB69-45F8-EE43-0F6AB87B08D5}"/>
              </a:ext>
            </a:extLst>
          </p:cNvPr>
          <p:cNvSpPr/>
          <p:nvPr/>
        </p:nvSpPr>
        <p:spPr>
          <a:xfrm rot="5400000" flipH="1" flipV="1">
            <a:off x="3734042" y="2750352"/>
            <a:ext cx="5349762" cy="104918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62999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1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6420-659D-CC49-9EC5-A7F1F43C9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6" y="21003"/>
            <a:ext cx="11038021" cy="464764"/>
          </a:xfrm>
        </p:spPr>
        <p:txBody>
          <a:bodyPr/>
          <a:lstStyle/>
          <a:p>
            <a:r>
              <a:rPr lang="en-US" dirty="0"/>
              <a:t>C </a:t>
            </a:r>
            <a:r>
              <a:rPr lang="en-US" dirty="0" err="1"/>
              <a:t>fread</a:t>
            </a:r>
            <a:r>
              <a:rPr lang="en-US" dirty="0"/>
              <a:t>/</a:t>
            </a:r>
            <a:r>
              <a:rPr lang="en-US" dirty="0" err="1"/>
              <a:t>fwrite</a:t>
            </a:r>
            <a:r>
              <a:rPr lang="en-US" dirty="0"/>
              <a:t> Example - 1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500214-6BE8-6147-AF51-BB50E8E4050D}"/>
              </a:ext>
            </a:extLst>
          </p:cNvPr>
          <p:cNvSpPr/>
          <p:nvPr/>
        </p:nvSpPr>
        <p:spPr bwMode="auto">
          <a:xfrm>
            <a:off x="292495" y="518848"/>
            <a:ext cx="5739338" cy="5901407"/>
          </a:xfrm>
          <a:prstGeom prst="roundRect">
            <a:avLst>
              <a:gd name="adj" fmla="val 1805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BFSZ	8192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size of read */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unsigned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BFSZ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     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FILE *fin, *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readlen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bytes_copied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retval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EXIT_SUCCESS;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3){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"%s requires two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EXIT_FAILURE;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4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Open the input file for read */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fopen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"r"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== NULL) {</a:t>
            </a:r>
            <a:endParaRPr lang="en-US" sz="1400" i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(stderr,"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fopen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read failed\n");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EXIT_FAILURE;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Open the output file for write */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fopen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 == NULL) {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fopen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write failed\n");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fclose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EXIT_FAILURE;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1E040-F2CE-794F-B24F-6E3ED9F48B0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1D5A35-4B53-2D48-A888-0EB55992BA0B}"/>
              </a:ext>
            </a:extLst>
          </p:cNvPr>
          <p:cNvGrpSpPr/>
          <p:nvPr/>
        </p:nvGrpSpPr>
        <p:grpSpPr>
          <a:xfrm>
            <a:off x="2943855" y="2294372"/>
            <a:ext cx="2045184" cy="646331"/>
            <a:chOff x="292495" y="3059445"/>
            <a:chExt cx="2045184" cy="646331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6080B038-9898-5D42-954B-CB45BD386E14}"/>
                </a:ext>
              </a:extLst>
            </p:cNvPr>
            <p:cNvSpPr/>
            <p:nvPr/>
          </p:nvSpPr>
          <p:spPr>
            <a:xfrm rot="10800000">
              <a:off x="292495" y="3241011"/>
              <a:ext cx="535497" cy="464764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9A2F15-4DA6-A147-87F0-F1FBAF2340BA}"/>
                </a:ext>
              </a:extLst>
            </p:cNvPr>
            <p:cNvSpPr txBox="1"/>
            <p:nvPr/>
          </p:nvSpPr>
          <p:spPr>
            <a:xfrm>
              <a:off x="740107" y="3059445"/>
              <a:ext cx="159757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To handle </a:t>
              </a:r>
              <a:r>
                <a:rPr lang="en-US" dirty="0">
                  <a:solidFill>
                    <a:srgbClr val="FF0000"/>
                  </a:solidFill>
                </a:rPr>
                <a:t>bytes</a:t>
              </a:r>
              <a:r>
                <a:rPr lang="en-US" dirty="0">
                  <a:solidFill>
                    <a:srgbClr val="0070C0"/>
                  </a:solidFill>
                </a:rPr>
                <a:t> moved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6D6A6A5-2387-1A42-8EE5-6D379C05B132}"/>
              </a:ext>
            </a:extLst>
          </p:cNvPr>
          <p:cNvSpPr/>
          <p:nvPr/>
        </p:nvSpPr>
        <p:spPr bwMode="auto">
          <a:xfrm>
            <a:off x="6130711" y="2637178"/>
            <a:ext cx="5591146" cy="1583643"/>
          </a:xfrm>
          <a:prstGeom prst="roundRect">
            <a:avLst>
              <a:gd name="adj" fmla="val 1805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–ls ZZZ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ls: ZZZ: No such file or directory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cp.c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ZZZ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 copied: 1122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-ls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cp.c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ZZZ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8 -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  1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staff  1122 Jul  2 08:51 ZZZ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8 -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  1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staff  1122 Jul  2 08:49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43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6420-659D-CC49-9EC5-A7F1F43C9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6" y="64779"/>
            <a:ext cx="11038021" cy="464764"/>
          </a:xfrm>
        </p:spPr>
        <p:txBody>
          <a:bodyPr/>
          <a:lstStyle/>
          <a:p>
            <a:r>
              <a:rPr lang="en-US" dirty="0"/>
              <a:t>C </a:t>
            </a:r>
            <a:r>
              <a:rPr lang="en-US" dirty="0" err="1"/>
              <a:t>fread</a:t>
            </a:r>
            <a:r>
              <a:rPr lang="en-US" dirty="0"/>
              <a:t>/</a:t>
            </a:r>
            <a:r>
              <a:rPr lang="en-US" dirty="0" err="1"/>
              <a:t>fwrite</a:t>
            </a:r>
            <a:r>
              <a:rPr lang="en-US" dirty="0"/>
              <a:t> Example - 2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41591E-D55B-E442-8C93-1135BD7C5B04}"/>
              </a:ext>
            </a:extLst>
          </p:cNvPr>
          <p:cNvSpPr/>
          <p:nvPr/>
        </p:nvSpPr>
        <p:spPr bwMode="auto">
          <a:xfrm>
            <a:off x="211681" y="743378"/>
            <a:ext cx="7289667" cy="5773361"/>
          </a:xfrm>
          <a:prstGeom prst="roundRect">
            <a:avLst>
              <a:gd name="adj" fmla="val 1805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Read from the file, write to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fread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BUFSIZ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fin)) &gt; 0)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fwrite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1,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!=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(stderr, 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"write failed\n"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retval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 </a:t>
            </a:r>
            <a:r>
              <a:rPr lang="en-US" dirty="0">
                <a:solidFill>
                  <a:srgbClr val="09CE9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bytes_copied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//running sum bytes copied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retval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EXIT_FAILURE)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("Failure Copy did not complete only ");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("Bytes copied: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bytes_copied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fclose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fclose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9CE9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1E040-F2CE-794F-B24F-6E3ED9F48B04}"/>
              </a:ext>
            </a:extLst>
          </p:cNvPr>
          <p:cNvSpPr txBox="1"/>
          <p:nvPr/>
        </p:nvSpPr>
        <p:spPr>
          <a:xfrm>
            <a:off x="11891918" y="65167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73CEFD-83B3-B245-8E5E-E71447EB4C7B}"/>
              </a:ext>
            </a:extLst>
          </p:cNvPr>
          <p:cNvGrpSpPr/>
          <p:nvPr/>
        </p:nvGrpSpPr>
        <p:grpSpPr>
          <a:xfrm>
            <a:off x="6813706" y="852436"/>
            <a:ext cx="5228253" cy="1477328"/>
            <a:chOff x="7739189" y="672350"/>
            <a:chExt cx="5228253" cy="14773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BEBF4A-F2F1-AB4F-B86C-6F358D5F4602}"/>
                </a:ext>
              </a:extLst>
            </p:cNvPr>
            <p:cNvSpPr txBox="1"/>
            <p:nvPr/>
          </p:nvSpPr>
          <p:spPr>
            <a:xfrm>
              <a:off x="9114473" y="672350"/>
              <a:ext cx="3852969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By using an element size of 1 with a char buffer, this is byte I/O</a:t>
              </a:r>
            </a:p>
            <a:p>
              <a:endParaRPr lang="en-US" dirty="0">
                <a:solidFill>
                  <a:srgbClr val="0070C0"/>
                </a:solidFill>
              </a:endParaRPr>
            </a:p>
            <a:p>
              <a:r>
                <a:rPr lang="en-US" dirty="0">
                  <a:solidFill>
                    <a:srgbClr val="0070C0"/>
                  </a:solidFill>
                </a:rPr>
                <a:t>Capture the bytes read so you know how many bytes to write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A122867-5B8A-9042-9DFD-95975A5E56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7063" y="1319042"/>
              <a:ext cx="1047410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88D6D3C-FEAD-044A-A748-069C038E0F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189" y="1843827"/>
              <a:ext cx="1383076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Group 63">
            <a:extLst>
              <a:ext uri="{FF2B5EF4-FFF2-40B4-BE49-F238E27FC236}">
                <a16:creationId xmlns:a16="http://schemas.microsoft.com/office/drawing/2014/main" id="{5E8005E7-901D-0247-9633-25D30841F00E}"/>
              </a:ext>
            </a:extLst>
          </p:cNvPr>
          <p:cNvGraphicFramePr>
            <a:graphicFrameLocks noGrp="1"/>
          </p:cNvGraphicFramePr>
          <p:nvPr/>
        </p:nvGraphicFramePr>
        <p:xfrm>
          <a:off x="8508204" y="4669563"/>
          <a:ext cx="2915920" cy="39624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350713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673223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69248765"/>
                    </a:ext>
                  </a:extLst>
                </a:gridCol>
              </a:tblGrid>
              <a:tr h="266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F310037-1D4E-974B-B079-DDB3D0D64D60}"/>
              </a:ext>
            </a:extLst>
          </p:cNvPr>
          <p:cNvGrpSpPr/>
          <p:nvPr/>
        </p:nvGrpSpPr>
        <p:grpSpPr>
          <a:xfrm>
            <a:off x="7878726" y="2539966"/>
            <a:ext cx="4163233" cy="4247317"/>
            <a:chOff x="8373313" y="2124916"/>
            <a:chExt cx="4163233" cy="4247317"/>
          </a:xfrm>
        </p:grpSpPr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CF7C8431-B1E8-7949-8DA1-B95E9621B7DA}"/>
                </a:ext>
              </a:extLst>
            </p:cNvPr>
            <p:cNvSpPr/>
            <p:nvPr/>
          </p:nvSpPr>
          <p:spPr>
            <a:xfrm rot="5400000">
              <a:off x="9793266" y="2978503"/>
              <a:ext cx="419101" cy="2072713"/>
            </a:xfrm>
            <a:prstGeom prst="lef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75343-A8D6-734B-9D77-6FB4E402A42F}"/>
                </a:ext>
              </a:extLst>
            </p:cNvPr>
            <p:cNvSpPr txBox="1"/>
            <p:nvPr/>
          </p:nvSpPr>
          <p:spPr>
            <a:xfrm>
              <a:off x="8373313" y="2124916"/>
              <a:ext cx="4163233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unless the </a:t>
              </a:r>
              <a:r>
                <a:rPr lang="en-US" dirty="0">
                  <a:solidFill>
                    <a:srgbClr val="FF0000"/>
                  </a:solidFill>
                </a:rPr>
                <a:t>input file length is an exact multiple of BUFSIZ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, </a:t>
              </a:r>
              <a:r>
                <a:rPr lang="en-US" dirty="0">
                  <a:solidFill>
                    <a:srgbClr val="7030A0"/>
                  </a:solidFill>
                </a:rPr>
                <a:t>last </a:t>
              </a:r>
              <a:r>
                <a:rPr lang="en-US" dirty="0" err="1">
                  <a:solidFill>
                    <a:srgbClr val="7030A0"/>
                  </a:solidFill>
                </a:rPr>
                <a:t>fread</a:t>
              </a:r>
              <a:r>
                <a:rPr lang="en-US" dirty="0">
                  <a:solidFill>
                    <a:srgbClr val="7030A0"/>
                  </a:solidFill>
                </a:rPr>
                <a:t>() will always read less than BUFSIZ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which is why you write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</a:rPr>
                <a:t>readln</a:t>
              </a:r>
              <a:endParaRPr lang="en-US" dirty="0"/>
            </a:p>
            <a:p>
              <a:r>
                <a:rPr lang="en-US" dirty="0"/>
                <a:t>         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	   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</a:rPr>
                <a:t>readln</a:t>
              </a:r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 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             BUFSZ</a:t>
              </a:r>
            </a:p>
            <a:p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Jargon: the last record is often called the "runt"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8BC3D2D5-A8CD-144B-803A-D18C9D98AD41}"/>
                </a:ext>
              </a:extLst>
            </p:cNvPr>
            <p:cNvSpPr/>
            <p:nvPr/>
          </p:nvSpPr>
          <p:spPr>
            <a:xfrm rot="5400000" flipH="1">
              <a:off x="10169692" y="3463457"/>
              <a:ext cx="531330" cy="2894045"/>
            </a:xfrm>
            <a:prstGeom prst="lef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557428-BD77-8914-D9D8-6B8240F89E2E}"/>
              </a:ext>
            </a:extLst>
          </p:cNvPr>
          <p:cNvCxnSpPr>
            <a:cxnSpLocks/>
          </p:cNvCxnSpPr>
          <p:nvPr/>
        </p:nvCxnSpPr>
        <p:spPr>
          <a:xfrm>
            <a:off x="2338086" y="1585732"/>
            <a:ext cx="960699" cy="3472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72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FB1D0C0-8920-1841-8BD4-7A583244A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1" y="188507"/>
            <a:ext cx="11926957" cy="405009"/>
          </a:xfrm>
        </p:spPr>
        <p:txBody>
          <a:bodyPr/>
          <a:lstStyle/>
          <a:p>
            <a:r>
              <a:rPr lang="en-US" dirty="0"/>
              <a:t>Assembly Source File to Executable to Linux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EBE11-E806-4549-A527-37B3E3009494}"/>
              </a:ext>
            </a:extLst>
          </p:cNvPr>
          <p:cNvSpPr txBox="1"/>
          <p:nvPr/>
        </p:nvSpPr>
        <p:spPr>
          <a:xfrm>
            <a:off x="3489649" y="595703"/>
            <a:ext cx="451823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Local variables and function call overhead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code you write in the text segment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BE03E8-AEB2-6E42-AB6D-194F891C1C3E}"/>
              </a:ext>
            </a:extLst>
          </p:cNvPr>
          <p:cNvSpPr txBox="1"/>
          <p:nvPr/>
        </p:nvSpPr>
        <p:spPr>
          <a:xfrm>
            <a:off x="5087812" y="1357251"/>
            <a:ext cx="339856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allocates space dynamically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during execution </a:t>
            </a:r>
            <a:r>
              <a:rPr lang="en-US" dirty="0">
                <a:solidFill>
                  <a:srgbClr val="FF0000"/>
                </a:solidFill>
              </a:rPr>
              <a:t>by c runtime library code (text)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E6E447-994C-F041-BB46-3956E139E3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5F72D3C-552B-40C6-CFAF-B1B232DCAEC2}"/>
              </a:ext>
            </a:extLst>
          </p:cNvPr>
          <p:cNvGrpSpPr/>
          <p:nvPr/>
        </p:nvGrpSpPr>
        <p:grpSpPr>
          <a:xfrm>
            <a:off x="8811051" y="540719"/>
            <a:ext cx="2526189" cy="6021446"/>
            <a:chOff x="6583680" y="1280160"/>
            <a:chExt cx="2377440" cy="5257800"/>
          </a:xfrm>
        </p:grpSpPr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F7935E2C-B93D-2E2F-3E81-432946284D80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B9B9FF-A819-76B1-4589-FAD05447C8C4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4AF5A7-2B6B-1FA9-AE31-0BDF8C1C3570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0F7A3E5-871F-183F-6FB5-C06431921BCF}"/>
                </a:ext>
              </a:extLst>
            </p:cNvPr>
            <p:cNvSpPr/>
            <p:nvPr/>
          </p:nvSpPr>
          <p:spPr bwMode="auto">
            <a:xfrm>
              <a:off x="6583680" y="3880128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54EE26E-58A1-FCC6-6C1C-F2F5C6B75C48}"/>
                </a:ext>
              </a:extLst>
            </p:cNvPr>
            <p:cNvSpPr/>
            <p:nvPr/>
          </p:nvSpPr>
          <p:spPr bwMode="auto">
            <a:xfrm>
              <a:off x="6583680" y="4813136"/>
              <a:ext cx="2377440" cy="307504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74E1A-4B9A-FDDA-7A6E-A7DB473B4FA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6487C1B-AA85-05DF-F1BD-D1C5A6038717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8A1513D-51B3-3119-9DDC-7A00F1E749C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8D2C88C-C3D1-5381-ECA5-29955F371C3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581047E-A800-D2FE-2EF7-9F7E69F4EEBB}"/>
                </a:ext>
              </a:extLst>
            </p:cNvPr>
            <p:cNvCxnSpPr/>
            <p:nvPr/>
          </p:nvCxnSpPr>
          <p:spPr bwMode="auto">
            <a:xfrm>
              <a:off x="7772400" y="3514368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25925BC-8FEB-9C90-2285-0F39E7688004}"/>
              </a:ext>
            </a:extLst>
          </p:cNvPr>
          <p:cNvSpPr/>
          <p:nvPr/>
        </p:nvSpPr>
        <p:spPr bwMode="auto">
          <a:xfrm>
            <a:off x="8811051" y="537552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71B57CE-CC32-0869-AA24-8339E7F74371}"/>
              </a:ext>
            </a:extLst>
          </p:cNvPr>
          <p:cNvSpPr/>
          <p:nvPr/>
        </p:nvSpPr>
        <p:spPr>
          <a:xfrm rot="1250497">
            <a:off x="7970945" y="1092340"/>
            <a:ext cx="877044" cy="204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E0876484-2E67-1800-2CB4-D8A67B165019}"/>
              </a:ext>
            </a:extLst>
          </p:cNvPr>
          <p:cNvSpPr/>
          <p:nvPr/>
        </p:nvSpPr>
        <p:spPr>
          <a:xfrm rot="2598012">
            <a:off x="6680661" y="3126472"/>
            <a:ext cx="2406123" cy="56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E876BC-BCEC-1A50-8735-BE06AF15853E}"/>
              </a:ext>
            </a:extLst>
          </p:cNvPr>
          <p:cNvGrpSpPr/>
          <p:nvPr/>
        </p:nvGrpSpPr>
        <p:grpSpPr>
          <a:xfrm>
            <a:off x="630568" y="2777865"/>
            <a:ext cx="4699023" cy="1570097"/>
            <a:chOff x="4120924" y="2791088"/>
            <a:chExt cx="4699023" cy="15700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C21E89-D99D-F8FC-19A1-060F227CF564}"/>
                </a:ext>
              </a:extLst>
            </p:cNvPr>
            <p:cNvSpPr txBox="1"/>
            <p:nvPr/>
          </p:nvSpPr>
          <p:spPr>
            <a:xfrm>
              <a:off x="4120924" y="2791088"/>
              <a:ext cx="37042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</a:t>
              </a:r>
              <a:r>
                <a:rPr lang="en-US" b="1" dirty="0" err="1">
                  <a:solidFill>
                    <a:srgbClr val="FF0000"/>
                  </a:solidFill>
                </a:rPr>
                <a:t>bss</a:t>
              </a:r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chemeClr val="accent2"/>
                  </a:solidFill>
                </a:rPr>
                <a:t>uninitialized static variables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94545A-5CC3-DB8A-7717-A98B658FD436}"/>
                </a:ext>
              </a:extLst>
            </p:cNvPr>
            <p:cNvCxnSpPr>
              <a:cxnSpLocks/>
              <a:stCxn id="33" idx="3"/>
              <a:endCxn id="44" idx="1"/>
            </p:cNvCxnSpPr>
            <p:nvPr/>
          </p:nvCxnSpPr>
          <p:spPr bwMode="auto">
            <a:xfrm>
              <a:off x="7825177" y="3114254"/>
              <a:ext cx="994770" cy="1246931"/>
            </a:xfrm>
            <a:prstGeom prst="straightConnector1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75DB8F-47B4-C3C1-1D3C-D3D81B6C29E1}"/>
              </a:ext>
            </a:extLst>
          </p:cNvPr>
          <p:cNvGrpSpPr/>
          <p:nvPr/>
        </p:nvGrpSpPr>
        <p:grpSpPr>
          <a:xfrm>
            <a:off x="597157" y="3558256"/>
            <a:ext cx="4732434" cy="1183147"/>
            <a:chOff x="4063354" y="3543770"/>
            <a:chExt cx="4732434" cy="118314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5C94F4-8934-FB03-8FB3-3CA5D1FB9BD4}"/>
                </a:ext>
              </a:extLst>
            </p:cNvPr>
            <p:cNvSpPr txBox="1"/>
            <p:nvPr/>
          </p:nvSpPr>
          <p:spPr>
            <a:xfrm>
              <a:off x="4063354" y="3543770"/>
              <a:ext cx="3704253" cy="646331"/>
            </a:xfrm>
            <a:prstGeom prst="rect">
              <a:avLst/>
            </a:prstGeom>
            <a:solidFill>
              <a:srgbClr val="00B050">
                <a:alpha val="13000"/>
              </a:srgb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.data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initialized static variables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D2886AE-1602-EE60-F5D2-D228DB7B4EE3}"/>
                </a:ext>
              </a:extLst>
            </p:cNvPr>
            <p:cNvCxnSpPr>
              <a:cxnSpLocks/>
              <a:endCxn id="83" idx="1"/>
            </p:cNvCxnSpPr>
            <p:nvPr/>
          </p:nvCxnSpPr>
          <p:spPr bwMode="auto">
            <a:xfrm>
              <a:off x="7769093" y="3988297"/>
              <a:ext cx="1026695" cy="738620"/>
            </a:xfrm>
            <a:prstGeom prst="straightConnector1">
              <a:avLst/>
            </a:prstGeom>
            <a:noFill/>
            <a:ln w="63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44EF24-937F-6D4C-E7C9-8F732B68DA21}"/>
              </a:ext>
            </a:extLst>
          </p:cNvPr>
          <p:cNvGrpSpPr/>
          <p:nvPr/>
        </p:nvGrpSpPr>
        <p:grpSpPr>
          <a:xfrm>
            <a:off x="622956" y="4357965"/>
            <a:ext cx="4688298" cy="936485"/>
            <a:chOff x="4087280" y="4244485"/>
            <a:chExt cx="4688298" cy="93648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D2E4F3-B0C2-093C-47AC-B3D9A82D0FD7}"/>
                </a:ext>
              </a:extLst>
            </p:cNvPr>
            <p:cNvSpPr txBox="1"/>
            <p:nvPr/>
          </p:nvSpPr>
          <p:spPr>
            <a:xfrm>
              <a:off x="4087280" y="4244485"/>
              <a:ext cx="3704253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.section .</a:t>
              </a:r>
              <a:r>
                <a:rPr lang="en-US" b="1" dirty="0" err="1">
                  <a:solidFill>
                    <a:srgbClr val="FF0000"/>
                  </a:solidFill>
                </a:rPr>
                <a:t>rodata</a:t>
              </a:r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chemeClr val="accent2"/>
                  </a:solidFill>
                </a:rPr>
                <a:t>read-only literals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019DC44-79E4-D67D-C670-E908F9B1C496}"/>
                </a:ext>
              </a:extLst>
            </p:cNvPr>
            <p:cNvCxnSpPr>
              <a:cxnSpLocks/>
              <a:endCxn id="81" idx="1"/>
            </p:cNvCxnSpPr>
            <p:nvPr/>
          </p:nvCxnSpPr>
          <p:spPr bwMode="auto">
            <a:xfrm>
              <a:off x="7807193" y="4553375"/>
              <a:ext cx="968385" cy="627595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034AFF1-DD15-6E65-26FA-D8F7F4956030}"/>
              </a:ext>
            </a:extLst>
          </p:cNvPr>
          <p:cNvGrpSpPr/>
          <p:nvPr/>
        </p:nvGrpSpPr>
        <p:grpSpPr>
          <a:xfrm>
            <a:off x="575804" y="5182824"/>
            <a:ext cx="4799965" cy="646331"/>
            <a:chOff x="4054016" y="5332932"/>
            <a:chExt cx="4799965" cy="6463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336F89-EC3B-3601-6550-325BCB6F38A8}"/>
                </a:ext>
              </a:extLst>
            </p:cNvPr>
            <p:cNvSpPr txBox="1"/>
            <p:nvPr/>
          </p:nvSpPr>
          <p:spPr>
            <a:xfrm>
              <a:off x="4054016" y="5332932"/>
              <a:ext cx="3704253" cy="646331"/>
            </a:xfrm>
            <a:prstGeom prst="rect">
              <a:avLst/>
            </a:prstGeom>
            <a:solidFill>
              <a:srgbClr val="0070C0">
                <a:alpha val="13000"/>
              </a:srgb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.text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assembly code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08F35D1-2798-A028-C43A-EA049D6397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784152" y="5560345"/>
              <a:ext cx="1069829" cy="95752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0A4AF7B-87F8-54F8-ACAA-1EDCBCD8C373}"/>
              </a:ext>
            </a:extLst>
          </p:cNvPr>
          <p:cNvSpPr/>
          <p:nvPr/>
        </p:nvSpPr>
        <p:spPr bwMode="auto">
          <a:xfrm>
            <a:off x="8811051" y="4239454"/>
            <a:ext cx="2526189" cy="352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675A3-3E34-F492-778F-4D2EC84FF067}"/>
              </a:ext>
            </a:extLst>
          </p:cNvPr>
          <p:cNvSpPr txBox="1"/>
          <p:nvPr/>
        </p:nvSpPr>
        <p:spPr>
          <a:xfrm>
            <a:off x="497082" y="1430296"/>
            <a:ext cx="385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Sections in an Assembly Source file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D9CD4E-3D83-401D-EB71-FF37C9A39D4C}"/>
              </a:ext>
            </a:extLst>
          </p:cNvPr>
          <p:cNvSpPr txBox="1"/>
          <p:nvPr/>
        </p:nvSpPr>
        <p:spPr>
          <a:xfrm>
            <a:off x="622956" y="1792090"/>
            <a:ext cx="370276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File Header</a:t>
            </a:r>
          </a:p>
          <a:p>
            <a:r>
              <a:rPr lang="en-US" dirty="0">
                <a:solidFill>
                  <a:schemeClr val="tx2"/>
                </a:solidFill>
              </a:rPr>
              <a:t>Specify Hardware assembler generate the correct ARM version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A50826-339B-01C1-D8D9-C0B82444FFDD}"/>
              </a:ext>
            </a:extLst>
          </p:cNvPr>
          <p:cNvSpPr txBox="1"/>
          <p:nvPr/>
        </p:nvSpPr>
        <p:spPr>
          <a:xfrm>
            <a:off x="545489" y="5938065"/>
            <a:ext cx="3755589" cy="861774"/>
          </a:xfrm>
          <a:prstGeom prst="rect">
            <a:avLst/>
          </a:prstGeom>
          <a:solidFill>
            <a:schemeClr val="accent4">
              <a:lumMod val="20000"/>
              <a:lumOff val="80000"/>
              <a:alpha val="88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file footer </a:t>
            </a:r>
          </a:p>
          <a:p>
            <a:r>
              <a:rPr lang="en-US" sz="1600" dirty="0">
                <a:solidFill>
                  <a:srgbClr val="7030A0"/>
                </a:solidFill>
              </a:rPr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note.GNU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-stack,…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chemeClr val="accent3"/>
                </a:solidFill>
              </a:rPr>
              <a:t>	</a:t>
            </a:r>
            <a:endParaRPr lang="en-US" b="1" dirty="0">
              <a:solidFill>
                <a:schemeClr val="accent3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D4F0C9-CEC3-0E02-63B2-7A1885B592C6}"/>
              </a:ext>
            </a:extLst>
          </p:cNvPr>
          <p:cNvGrpSpPr/>
          <p:nvPr/>
        </p:nvGrpSpPr>
        <p:grpSpPr>
          <a:xfrm>
            <a:off x="5311254" y="2965609"/>
            <a:ext cx="3499797" cy="3427306"/>
            <a:chOff x="5311254" y="2965609"/>
            <a:chExt cx="3499797" cy="3427306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76FA6E0-A76E-104A-ACF8-21D66D387E07}"/>
                </a:ext>
              </a:extLst>
            </p:cNvPr>
            <p:cNvCxnSpPr>
              <a:cxnSpLocks/>
              <a:endCxn id="53" idx="1"/>
            </p:cNvCxnSpPr>
            <p:nvPr/>
          </p:nvCxnSpPr>
          <p:spPr bwMode="auto">
            <a:xfrm>
              <a:off x="5949386" y="4675800"/>
              <a:ext cx="2861665" cy="87110"/>
            </a:xfrm>
            <a:prstGeom prst="straightConnector1">
              <a:avLst/>
            </a:prstGeom>
            <a:noFill/>
            <a:ln w="63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A5EBBF8-BBF6-EC47-9183-43F71F0E6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96302" y="5138314"/>
              <a:ext cx="2176227" cy="559753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1" name="Rectangle 1036">
              <a:extLst>
                <a:ext uri="{FF2B5EF4-FFF2-40B4-BE49-F238E27FC236}">
                  <a16:creationId xmlns:a16="http://schemas.microsoft.com/office/drawing/2014/main" id="{039C6BE2-CDBA-724E-88FE-6F4C1F6BF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254" y="5027750"/>
              <a:ext cx="2057400" cy="533400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Text</a:t>
              </a:r>
            </a:p>
          </p:txBody>
        </p:sp>
        <p:sp>
          <p:nvSpPr>
            <p:cNvPr id="82" name="Rectangle 1037">
              <a:extLst>
                <a:ext uri="{FF2B5EF4-FFF2-40B4-BE49-F238E27FC236}">
                  <a16:creationId xmlns:a16="http://schemas.microsoft.com/office/drawing/2014/main" id="{674B1C95-198C-024E-856F-309AB1D21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254" y="5584162"/>
              <a:ext cx="2057400" cy="609600"/>
            </a:xfrm>
            <a:prstGeom prst="rect">
              <a:avLst/>
            </a:prstGeom>
            <a:solidFill>
              <a:srgbClr val="FF993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Symbol table</a:t>
              </a:r>
            </a:p>
          </p:txBody>
        </p:sp>
        <p:sp>
          <p:nvSpPr>
            <p:cNvPr id="83" name="Rectangle 1040">
              <a:extLst>
                <a:ext uri="{FF2B5EF4-FFF2-40B4-BE49-F238E27FC236}">
                  <a16:creationId xmlns:a16="http://schemas.microsoft.com/office/drawing/2014/main" id="{B740C98A-3CF3-1647-B75C-7158EA8E7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591" y="4474703"/>
              <a:ext cx="2057400" cy="533400"/>
            </a:xfrm>
            <a:prstGeom prst="rect">
              <a:avLst/>
            </a:prstGeom>
            <a:solidFill>
              <a:srgbClr val="99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Data</a:t>
              </a:r>
            </a:p>
          </p:txBody>
        </p:sp>
        <p:sp>
          <p:nvSpPr>
            <p:cNvPr id="85" name="Text Box 8">
              <a:extLst>
                <a:ext uri="{FF2B5EF4-FFF2-40B4-BE49-F238E27FC236}">
                  <a16:creationId xmlns:a16="http://schemas.microsoft.com/office/drawing/2014/main" id="{FAEE8230-2F0F-B745-883A-3B33D4D96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4219" y="2965609"/>
              <a:ext cx="1790190" cy="120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000000"/>
                  </a:solidFill>
                  <a:latin typeface="Calibri" pitchFamily="34" charset="0"/>
                </a:rPr>
                <a:t>a.out</a:t>
              </a:r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 executable</a:t>
              </a:r>
            </a:p>
            <a:p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created by the </a:t>
              </a:r>
              <a:r>
                <a:rPr lang="en-US" b="1" dirty="0">
                  <a:solidFill>
                    <a:srgbClr val="2C895B"/>
                  </a:solidFill>
                  <a:latin typeface="Calibri" pitchFamily="34" charset="0"/>
                </a:rPr>
                <a:t>assembler</a:t>
              </a:r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 &amp; </a:t>
              </a:r>
            </a:p>
            <a:p>
              <a:r>
                <a:rPr lang="en-US" b="1" dirty="0">
                  <a:solidFill>
                    <a:srgbClr val="F37440"/>
                  </a:solidFill>
                  <a:latin typeface="Calibri" pitchFamily="34" charset="0"/>
                </a:rPr>
                <a:t>link editor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A41B746D-C4E2-FEF0-C2A5-1E8534D0B921}"/>
                </a:ext>
              </a:extLst>
            </p:cNvPr>
            <p:cNvSpPr/>
            <p:nvPr/>
          </p:nvSpPr>
          <p:spPr>
            <a:xfrm>
              <a:off x="8372529" y="4975059"/>
              <a:ext cx="408486" cy="141785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1037">
              <a:extLst>
                <a:ext uri="{FF2B5EF4-FFF2-40B4-BE49-F238E27FC236}">
                  <a16:creationId xmlns:a16="http://schemas.microsoft.com/office/drawing/2014/main" id="{DE52684F-7588-889C-0CA5-50863B0B4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591" y="4221220"/>
              <a:ext cx="2057400" cy="2534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Header - Description 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2C70909-4116-FEA8-0F36-280F703BAAE7}"/>
                </a:ext>
              </a:extLst>
            </p:cNvPr>
            <p:cNvCxnSpPr>
              <a:cxnSpLocks/>
              <a:endCxn id="60" idx="1"/>
            </p:cNvCxnSpPr>
            <p:nvPr/>
          </p:nvCxnSpPr>
          <p:spPr bwMode="auto">
            <a:xfrm>
              <a:off x="7427521" y="4347663"/>
              <a:ext cx="1383530" cy="67874"/>
            </a:xfrm>
            <a:prstGeom prst="straightConnector1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3370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6" grpId="0" animBg="1"/>
      <p:bldP spid="6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71EC4-5964-634D-832F-853B9E9DD8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8423" y="1201479"/>
            <a:ext cx="10764478" cy="397657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The following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assembler directives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indicate the </a:t>
            </a:r>
            <a:r>
              <a:rPr lang="en-US" sz="2000" b="1" i="1" dirty="0">
                <a:solidFill>
                  <a:srgbClr val="2C895B"/>
                </a:solidFill>
                <a:cs typeface="Courier New" panose="02070309020205020404" pitchFamily="49" charset="0"/>
              </a:rPr>
              <a:t>start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 of a </a:t>
            </a:r>
            <a:r>
              <a:rPr lang="en-US" sz="2000" b="1" dirty="0">
                <a:solidFill>
                  <a:srgbClr val="2C895B"/>
                </a:solidFill>
                <a:cs typeface="Courier New" panose="02070309020205020404" pitchFamily="49" charset="0"/>
              </a:rPr>
              <a:t>memory segment specification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  <a:cs typeface="Courier New" panose="02070309020205020404" pitchFamily="49" charset="0"/>
              </a:rPr>
              <a:t>Remains in effect</a:t>
            </a:r>
            <a:r>
              <a:rPr lang="en-US" sz="200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until the next segment directive is seen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23" y="81279"/>
            <a:ext cx="11301412" cy="427647"/>
          </a:xfrm>
        </p:spPr>
        <p:txBody>
          <a:bodyPr/>
          <a:lstStyle/>
          <a:p>
            <a:r>
              <a:rPr lang="en-US" dirty="0"/>
              <a:t>Creating Segments, Definitions In Assembly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F44ED-B623-4F4E-BFB0-5DC36E773C8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4DCD07-2381-9907-D49D-1AE08FA599CC}"/>
              </a:ext>
            </a:extLst>
          </p:cNvPr>
          <p:cNvSpPr/>
          <p:nvPr/>
        </p:nvSpPr>
        <p:spPr bwMode="auto">
          <a:xfrm>
            <a:off x="1836715" y="2172160"/>
            <a:ext cx="8721831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uninitialized static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</a:t>
            </a:r>
          </a:p>
          <a:p>
            <a:pPr lvl="1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does not consume any space in the executable file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initialized static segment variables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definitions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data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.text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text segment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(code) </a:t>
            </a:r>
          </a:p>
        </p:txBody>
      </p:sp>
    </p:spTree>
    <p:extLst>
      <p:ext uri="{BB962C8B-B14F-4D97-AF65-F5344CB8AC3E}">
        <p14:creationId xmlns:p14="http://schemas.microsoft.com/office/powerpoint/2010/main" val="220801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" grpId="0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F1671-0287-1740-AB83-5FE45AA7B0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63130" y="1465895"/>
            <a:ext cx="3820852" cy="47686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assembly programs end in </a:t>
            </a:r>
            <a:r>
              <a:rPr lang="en-US" sz="2000" dirty="0">
                <a:solidFill>
                  <a:srgbClr val="C00000"/>
                </a:solidFill>
              </a:rPr>
              <a:t>.S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That is a </a:t>
            </a:r>
            <a:r>
              <a:rPr lang="en-US" sz="1800" b="1" u="sng" dirty="0">
                <a:solidFill>
                  <a:srgbClr val="C00000"/>
                </a:solidFill>
              </a:rPr>
              <a:t>capital</a:t>
            </a:r>
            <a:r>
              <a:rPr lang="en-US" sz="1800" dirty="0">
                <a:solidFill>
                  <a:srgbClr val="C00000"/>
                </a:solidFill>
              </a:rPr>
              <a:t> .S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example</a:t>
            </a:r>
            <a:r>
              <a:rPr lang="en-US" sz="2000" dirty="0"/>
              <a:t>: </a:t>
            </a:r>
            <a:r>
              <a:rPr lang="en-US" sz="2000" dirty="0" err="1"/>
              <a:t>test.S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Always use </a:t>
            </a:r>
            <a:r>
              <a:rPr lang="en-US" sz="2000" dirty="0" err="1">
                <a:solidFill>
                  <a:srgbClr val="0070C0"/>
                </a:solidFill>
              </a:rPr>
              <a:t>gcc</a:t>
            </a:r>
            <a:r>
              <a:rPr lang="en-US" sz="2000" dirty="0">
                <a:solidFill>
                  <a:srgbClr val="0070C0"/>
                </a:solidFill>
              </a:rPr>
              <a:t> to assemble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_start()  and C runtime</a:t>
            </a:r>
          </a:p>
          <a:p>
            <a:r>
              <a:rPr lang="en-US" sz="2000" dirty="0"/>
              <a:t>File has a complete program 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File has a partial program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–c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Link files together</a:t>
            </a:r>
            <a:endParaRPr lang="en-US" sz="2000" i="1" dirty="0"/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cprog.o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CF845-476D-6047-87C3-DC11B8D0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3" y="623455"/>
            <a:ext cx="4368445" cy="482955"/>
          </a:xfrm>
        </p:spPr>
        <p:txBody>
          <a:bodyPr/>
          <a:lstStyle/>
          <a:p>
            <a:r>
              <a:rPr lang="en-US" dirty="0"/>
              <a:t>Assembly Source File</a:t>
            </a:r>
            <a:br>
              <a:rPr lang="en-US" dirty="0"/>
            </a:br>
            <a:r>
              <a:rPr lang="en-US" dirty="0"/>
              <a:t>Template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48BE0A-68B7-314A-95B1-D14AFD94FF58}"/>
              </a:ext>
            </a:extLst>
          </p:cNvPr>
          <p:cNvSpPr/>
          <p:nvPr/>
        </p:nvSpPr>
        <p:spPr bwMode="auto">
          <a:xfrm>
            <a:off x="308018" y="147417"/>
            <a:ext cx="7359761" cy="65241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Header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.arch armv6         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armv6 architecture instructions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.arm		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 32-bit instruction set</a:t>
            </a:r>
          </a:p>
          <a:p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fpu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vfp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floating point co-processor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.syntax unified        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modern syntax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BSS Segment (only when you have 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1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Data Segment (only when you have uninitialized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.data	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Read-Only Data (only when you have literals)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   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Text Segment – your code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             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Header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 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%function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main to be a function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export function name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prologue	      // stack frame setup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your code for this function here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epilogue	      //stack frame teardown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footer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 – main)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Footer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.section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.note.GNU-stack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,"",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progbits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 stack/data non-exec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330CA-98E5-EA4F-BEF0-1905C390832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0410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8314" y="2739143"/>
            <a:ext cx="11923686" cy="39746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Where </a:t>
            </a:r>
            <a:r>
              <a:rPr lang="en-US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r0, r1, r2, r3 </a:t>
            </a:r>
            <a:r>
              <a:rPr lang="en-US" sz="18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 = function(r0, r1, r2, r3)       </a:t>
            </a:r>
            <a:r>
              <a:rPr 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32-bit return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r0, r1 = function(r0, r1, r2, r3)   </a:t>
            </a:r>
            <a:r>
              <a:rPr 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64-bit return – long long</a:t>
            </a:r>
            <a:endParaRPr lang="en-US" sz="1800" kern="0" dirty="0">
              <a:solidFill>
                <a:srgbClr val="00B050"/>
              </a:solidFill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Each </a:t>
            </a:r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parameter and return value is limited to data that </a:t>
            </a:r>
            <a:r>
              <a:rPr lang="en-US" sz="18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can fit in 4 bytes or less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You receive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up to the first four parameters in these four registers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You copy up to the first four parameters into these four registers before calling a function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For parameter values using more than 4 bytes, a pointer to the parameter is passed (we will cover this later)</a:t>
            </a:r>
            <a:endParaRPr lang="en-US" sz="1800" b="1" kern="0" dirty="0">
              <a:solidFill>
                <a:srgbClr val="FF0000"/>
              </a:solidFill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1" u="sng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You MUST ALWAYS assume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that the called function will 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alter the contents of all four registers: r0-r3 </a:t>
            </a:r>
          </a:p>
          <a:p>
            <a:pPr lvl="1"/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In terms of C runtime support, these registers contain the copies given to the called function</a:t>
            </a:r>
          </a:p>
          <a:p>
            <a:pPr lvl="1"/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C allows the copies to be changed in any way by the called function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Preview: 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FB3996-5233-3F43-A972-95E16B7B537F}"/>
              </a:ext>
            </a:extLst>
          </p:cNvPr>
          <p:cNvGraphicFramePr>
            <a:graphicFrameLocks noGrp="1"/>
          </p:cNvGraphicFramePr>
          <p:nvPr/>
        </p:nvGraphicFramePr>
        <p:xfrm>
          <a:off x="268314" y="741710"/>
          <a:ext cx="5296464" cy="1882727"/>
        </p:xfrm>
        <a:graphic>
          <a:graphicData uri="http://schemas.openxmlformats.org/drawingml/2006/table">
            <a:tbl>
              <a:tblPr firstRow="1" firstCol="1" bandRow="1"/>
              <a:tblGrid>
                <a:gridCol w="1404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 Function Call Use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1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st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parameter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nd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parameter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3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 parameter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r3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4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th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 parameter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5CC7837-209A-EA47-8CF0-F1AF4098BFA1}"/>
              </a:ext>
            </a:extLst>
          </p:cNvPr>
          <p:cNvGraphicFramePr>
            <a:graphicFrameLocks noGrp="1"/>
          </p:cNvGraphicFramePr>
          <p:nvPr/>
        </p:nvGraphicFramePr>
        <p:xfrm>
          <a:off x="5681776" y="741710"/>
          <a:ext cx="6107658" cy="1884689"/>
        </p:xfrm>
        <a:graphic>
          <a:graphicData uri="http://schemas.openxmlformats.org/drawingml/2006/table">
            <a:tbl>
              <a:tblPr firstRow="1" firstCol="1" bandRow="1"/>
              <a:tblGrid>
                <a:gridCol w="1623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7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Function Return Value Use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56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8, 16 or 32-bit result,</a:t>
                      </a:r>
                      <a:r>
                        <a:rPr lang="en-US" sz="20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32-bit address or least-significant half of a 64-bit result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most-significant half of a 64-bit result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177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6D1104-0A20-3EE2-2B1D-AE5BACEB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Writing an ARM32 function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692AE5-53CB-622A-C25F-6891E853A663}"/>
              </a:ext>
            </a:extLst>
          </p:cNvPr>
          <p:cNvSpPr/>
          <p:nvPr/>
        </p:nvSpPr>
        <p:spPr bwMode="auto">
          <a:xfrm>
            <a:off x="364756" y="904284"/>
            <a:ext cx="4162057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sum4(int, int, int, int);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sum4(1,2,3,4);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2067FC-72FE-622A-9CFC-16F9FA3FDB76}"/>
              </a:ext>
            </a:extLst>
          </p:cNvPr>
          <p:cNvSpPr/>
          <p:nvPr/>
        </p:nvSpPr>
        <p:spPr bwMode="auto">
          <a:xfrm>
            <a:off x="364757" y="4148669"/>
            <a:ext cx="4162057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SUM4_H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#define SUM4_H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__ASSEMBLER__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sum4(int, int, int, int);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#else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.extern sum4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#endif</a:t>
            </a:r>
          </a:p>
          <a:p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#endif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546E7B-6051-8650-1773-359355326960}"/>
              </a:ext>
            </a:extLst>
          </p:cNvPr>
          <p:cNvSpPr/>
          <p:nvPr/>
        </p:nvSpPr>
        <p:spPr bwMode="auto">
          <a:xfrm>
            <a:off x="4905696" y="795291"/>
            <a:ext cx="551898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"sum4.h"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5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sum4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sum4, %function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28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= sum4(r0, r1, r2, r3)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sum4: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{r4-r9,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endParaRPr lang="en-US" sz="15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r1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r2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r3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{r4-r9,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b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5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sum4, (. - sum4)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.section .note.GNU-stack,"",%</a:t>
            </a:r>
            <a:r>
              <a:rPr lang="en-US" sz="15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progbits</a:t>
            </a:r>
            <a:endParaRPr lang="en-US" sz="15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.end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A21AE8-E0A6-57FF-D056-E215E405E265}"/>
              </a:ext>
            </a:extLst>
          </p:cNvPr>
          <p:cNvSpPr/>
          <p:nvPr/>
        </p:nvSpPr>
        <p:spPr bwMode="auto">
          <a:xfrm>
            <a:off x="8193863" y="795291"/>
            <a:ext cx="3801043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-Wall -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Wextra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-c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main.c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-c sum4.S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sum4.o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main.o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FDB4F-B725-2B9C-66E8-43B334583730}"/>
              </a:ext>
            </a:extLst>
          </p:cNvPr>
          <p:cNvSpPr txBox="1"/>
          <p:nvPr/>
        </p:nvSpPr>
        <p:spPr>
          <a:xfrm>
            <a:off x="3612106" y="4399280"/>
            <a:ext cx="7360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two _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B4B6F9-8BD4-1843-7E19-81C7B28ED3AE}"/>
              </a:ext>
            </a:extLst>
          </p:cNvPr>
          <p:cNvCxnSpPr/>
          <p:nvPr/>
        </p:nvCxnSpPr>
        <p:spPr>
          <a:xfrm flipH="1">
            <a:off x="3007360" y="4795520"/>
            <a:ext cx="640080" cy="29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640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249768" y="2765966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179976" y="93494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52337" cy="2581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(r1 is a pointer)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759530-60FA-874C-BCB8-A99D950745E8}"/>
              </a:ext>
            </a:extLst>
          </p:cNvPr>
          <p:cNvSpPr txBox="1"/>
          <p:nvPr/>
        </p:nvSpPr>
        <p:spPr>
          <a:xfrm>
            <a:off x="7753457" y="1857673"/>
            <a:ext cx="3626066" cy="166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r1 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is being used as a </a:t>
            </a:r>
            <a:r>
              <a:rPr lang="en-US" b="1" u="sng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to a location in memory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ldr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requires the use of a </a:t>
            </a:r>
            <a:r>
              <a:rPr lang="en-US" b="1" u="sng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operand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11817" y="3920756"/>
            <a:ext cx="10952912" cy="2695197"/>
            <a:chOff x="511817" y="3920756"/>
            <a:chExt cx="10952912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627968" y="3924911"/>
              <a:ext cx="3799325" cy="2485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313875" y="5786552"/>
              <a:ext cx="3185715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0C3844-F6D9-2945-A6A2-F5162F07EDF7}"/>
                </a:ext>
              </a:extLst>
            </p:cNvPr>
            <p:cNvSpPr txBox="1"/>
            <p:nvPr/>
          </p:nvSpPr>
          <p:spPr>
            <a:xfrm>
              <a:off x="7785600" y="3928838"/>
              <a:ext cx="3626066" cy="166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r1 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is being used as a </a:t>
              </a:r>
              <a:r>
                <a:rPr lang="en-US" b="1" u="sng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to a location in memory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str requires the use of a </a:t>
              </a:r>
              <a:r>
                <a:rPr lang="en-US" b="1" u="sng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 operand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270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39" y="134165"/>
            <a:ext cx="11265328" cy="416384"/>
          </a:xfrm>
        </p:spPr>
        <p:txBody>
          <a:bodyPr/>
          <a:lstStyle/>
          <a:p>
            <a:r>
              <a:rPr lang="en-US" dirty="0"/>
              <a:t>LDR/STR – Base Register + Immediate Offset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35076" y="5466067"/>
            <a:ext cx="10321847" cy="12306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[Rn, +- imm12]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</a:t>
            </a:r>
            <a:r>
              <a:rPr lang="en-US" sz="18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offset 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imm12 in bytes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-4095 &lt;= imm12 &lt;= 4095 (bytes)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[Rn]         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</a:t>
            </a:r>
            <a:r>
              <a:rPr lang="en-US" sz="18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+ 0 offset (imm12 is 0) 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6FF03-2BBA-539B-51DA-56EB894CE3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71062" y="2669811"/>
            <a:ext cx="9448800" cy="2718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Register Base Addressing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Pointer Address: Rn; </a:t>
            </a:r>
            <a:r>
              <a:rPr lang="en-US" sz="2000" dirty="0">
                <a:solidFill>
                  <a:srgbClr val="FF0000"/>
                </a:solidFill>
              </a:rPr>
              <a:t>source/destination data: Rd</a:t>
            </a:r>
            <a:r>
              <a:rPr lang="en-US" sz="2000" dirty="0">
                <a:solidFill>
                  <a:srgbClr val="F3744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Unsigned pointer address </a:t>
            </a:r>
            <a:r>
              <a:rPr lang="en-US" sz="2000" dirty="0"/>
              <a:t>in stored 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Register Base + immediate offset Addressing: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Pointer Address = register content + immediate offset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Unsigned</a:t>
            </a:r>
            <a:r>
              <a:rPr lang="en-US" sz="2000" dirty="0"/>
              <a:t> offset integer </a:t>
            </a:r>
            <a:r>
              <a:rPr lang="en-US" sz="2000" dirty="0">
                <a:solidFill>
                  <a:schemeClr val="accent5"/>
                </a:solidFill>
              </a:rPr>
              <a:t>immediate value </a:t>
            </a:r>
            <a:r>
              <a:rPr lang="en-US" sz="2000" dirty="0">
                <a:solidFill>
                  <a:srgbClr val="FF0000"/>
                </a:solidFill>
              </a:rPr>
              <a:t>(bytes) </a:t>
            </a:r>
            <a:r>
              <a:rPr lang="en-US" sz="2000" dirty="0"/>
              <a:t>is </a:t>
            </a:r>
            <a:r>
              <a:rPr lang="en-US" sz="2000" dirty="0">
                <a:solidFill>
                  <a:srgbClr val="2C895B"/>
                </a:solidFill>
              </a:rPr>
              <a:t>added or subtracted </a:t>
            </a:r>
            <a:r>
              <a:rPr lang="en-US" sz="2000" dirty="0">
                <a:solidFill>
                  <a:srgbClr val="F37440"/>
                </a:solidFill>
              </a:rPr>
              <a:t>(U bit above says to add or subtract)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/>
              <a:t>from the </a:t>
            </a:r>
            <a:r>
              <a:rPr lang="en-US" sz="2000" dirty="0">
                <a:solidFill>
                  <a:srgbClr val="2C895B"/>
                </a:solidFill>
              </a:rPr>
              <a:t>pointer address </a:t>
            </a:r>
            <a:r>
              <a:rPr lang="en-US" sz="2000" dirty="0"/>
              <a:t>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489C-7F00-F94B-AB7C-3D3EA9E25AF5}"/>
              </a:ext>
            </a:extLst>
          </p:cNvPr>
          <p:cNvSpPr/>
          <p:nvPr/>
        </p:nvSpPr>
        <p:spPr>
          <a:xfrm>
            <a:off x="2526459" y="552901"/>
            <a:ext cx="6366256" cy="19895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AC17B2-B866-6F45-A481-CDBD9BBA369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95462" y="1674426"/>
            <a:ext cx="1" cy="441121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BB1B4A-4FC8-FF45-824D-3DED9AC86C5C}"/>
              </a:ext>
            </a:extLst>
          </p:cNvPr>
          <p:cNvSpPr txBox="1"/>
          <p:nvPr/>
        </p:nvSpPr>
        <p:spPr>
          <a:xfrm>
            <a:off x="5858016" y="2095471"/>
            <a:ext cx="2873544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unsigned</a:t>
            </a:r>
            <a:r>
              <a:rPr lang="en-US" dirty="0">
                <a:solidFill>
                  <a:srgbClr val="0070C0"/>
                </a:solidFill>
              </a:rPr>
              <a:t> immediate offset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538FC1-9DFC-5D44-8D07-EE254CBB8A1A}"/>
              </a:ext>
            </a:extLst>
          </p:cNvPr>
          <p:cNvCxnSpPr>
            <a:cxnSpLocks/>
          </p:cNvCxnSpPr>
          <p:nvPr/>
        </p:nvCxnSpPr>
        <p:spPr bwMode="auto">
          <a:xfrm flipV="1">
            <a:off x="5245996" y="1753503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324431-7130-3B45-B69F-E25D00172087}"/>
              </a:ext>
            </a:extLst>
          </p:cNvPr>
          <p:cNvSpPr txBox="1"/>
          <p:nvPr/>
        </p:nvSpPr>
        <p:spPr>
          <a:xfrm>
            <a:off x="2796602" y="2095471"/>
            <a:ext cx="276229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Rd – source/</a:t>
            </a:r>
            <a:r>
              <a:rPr lang="en-US" dirty="0" err="1">
                <a:solidFill>
                  <a:srgbClr val="0070C0"/>
                </a:solidFill>
              </a:rPr>
              <a:t>dest</a:t>
            </a:r>
            <a:r>
              <a:rPr lang="en-US" dirty="0">
                <a:solidFill>
                  <a:srgbClr val="0070C0"/>
                </a:solidFill>
              </a:rPr>
              <a:t> register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09EC0-1E32-9D44-9365-5697996537B2}"/>
              </a:ext>
            </a:extLst>
          </p:cNvPr>
          <p:cNvSpPr txBox="1"/>
          <p:nvPr/>
        </p:nvSpPr>
        <p:spPr>
          <a:xfrm>
            <a:off x="2658820" y="1387228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6FEAB-2E70-3544-BC62-2FA31EADD170}"/>
              </a:ext>
            </a:extLst>
          </p:cNvPr>
          <p:cNvSpPr txBox="1"/>
          <p:nvPr/>
        </p:nvSpPr>
        <p:spPr>
          <a:xfrm>
            <a:off x="4968092" y="1391933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0EAE6-EB13-6045-82CF-E5F24005C9EA}"/>
              </a:ext>
            </a:extLst>
          </p:cNvPr>
          <p:cNvSpPr txBox="1"/>
          <p:nvPr/>
        </p:nvSpPr>
        <p:spPr>
          <a:xfrm>
            <a:off x="5580056" y="1387228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64B073-D7E6-474B-80D2-09970EFD2CDC}"/>
              </a:ext>
            </a:extLst>
          </p:cNvPr>
          <p:cNvSpPr txBox="1"/>
          <p:nvPr/>
        </p:nvSpPr>
        <p:spPr>
          <a:xfrm>
            <a:off x="4362280" y="1388280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278D8D-E977-644A-A7E0-F575CDBDD05B}"/>
              </a:ext>
            </a:extLst>
          </p:cNvPr>
          <p:cNvCxnSpPr>
            <a:cxnSpLocks/>
          </p:cNvCxnSpPr>
          <p:nvPr/>
        </p:nvCxnSpPr>
        <p:spPr bwMode="auto">
          <a:xfrm>
            <a:off x="4718508" y="981439"/>
            <a:ext cx="0" cy="3909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D0E096-592B-D34F-AEF6-1AE54C2C9F41}"/>
              </a:ext>
            </a:extLst>
          </p:cNvPr>
          <p:cNvSpPr txBox="1"/>
          <p:nvPr/>
        </p:nvSpPr>
        <p:spPr>
          <a:xfrm>
            <a:off x="3956981" y="603865"/>
            <a:ext cx="4774571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Rn – base register contains address (pointer)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FCC1C8-574E-8E4E-8555-AF8F96C64834}"/>
              </a:ext>
            </a:extLst>
          </p:cNvPr>
          <p:cNvSpPr txBox="1"/>
          <p:nvPr/>
        </p:nvSpPr>
        <p:spPr>
          <a:xfrm>
            <a:off x="3956982" y="1387228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6C981-D013-4F48-8C5A-8E47500AF226}"/>
              </a:ext>
            </a:extLst>
          </p:cNvPr>
          <p:cNvSpPr txBox="1"/>
          <p:nvPr/>
        </p:nvSpPr>
        <p:spPr>
          <a:xfrm>
            <a:off x="2658820" y="618907"/>
            <a:ext cx="1228427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+/- offset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C50C43-B247-C542-B15B-579DDCF77113}"/>
              </a:ext>
            </a:extLst>
          </p:cNvPr>
          <p:cNvCxnSpPr>
            <a:endCxn id="41" idx="0"/>
          </p:cNvCxnSpPr>
          <p:nvPr/>
        </p:nvCxnSpPr>
        <p:spPr>
          <a:xfrm>
            <a:off x="3649191" y="988239"/>
            <a:ext cx="500589" cy="3989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409284B-6443-0E42-A1DC-B73A0EFE824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3870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3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914400" y="1055800"/>
            <a:ext cx="9687339" cy="336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66" y="193830"/>
            <a:ext cx="11432811" cy="493864"/>
          </a:xfrm>
        </p:spPr>
        <p:txBody>
          <a:bodyPr/>
          <a:lstStyle/>
          <a:p>
            <a:r>
              <a:rPr lang="en-US" sz="2800" dirty="0" err="1"/>
              <a:t>ldr</a:t>
            </a:r>
            <a:r>
              <a:rPr lang="en-US" sz="2800" dirty="0"/>
              <a:t>/str Register Base and Register + Immediate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97797" y="4738309"/>
          <a:ext cx="11996405" cy="1824644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 +/- constant]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constant is in bytes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constant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same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[r5,100]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0]</a:t>
                      </a: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[r5]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039783" y="2221654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349055" y="2226359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AF27ED-893F-FF4A-88F6-F390877D6131}"/>
              </a:ext>
            </a:extLst>
          </p:cNvPr>
          <p:cNvSpPr txBox="1"/>
          <p:nvPr/>
        </p:nvSpPr>
        <p:spPr>
          <a:xfrm>
            <a:off x="5961019" y="2221654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4743243" y="2222706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337945" y="2221654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stCxn id="24" idx="2"/>
          </p:cNvCxnSpPr>
          <p:nvPr/>
        </p:nvCxnSpPr>
        <p:spPr>
          <a:xfrm>
            <a:off x="6458912" y="2621764"/>
            <a:ext cx="8577" cy="95386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046149" y="2622816"/>
            <a:ext cx="0" cy="126849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>
            <a:off x="5046149" y="3890690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080273" y="3575624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112149" y="3267416"/>
            <a:ext cx="1409360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subtract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add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816829" y="2589692"/>
            <a:ext cx="704680" cy="67772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6803411" y="3934852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7792671" y="3690635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256690" y="2180620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404571" y="1188712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5608100" y="1898828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290F8AC8-E708-AD49-A5CB-F856C3753944}"/>
              </a:ext>
            </a:extLst>
          </p:cNvPr>
          <p:cNvSpPr/>
          <p:nvPr/>
        </p:nvSpPr>
        <p:spPr>
          <a:xfrm>
            <a:off x="8601559" y="5811864"/>
            <a:ext cx="480448" cy="635431"/>
          </a:xfrm>
          <a:prstGeom prst="leftBrace">
            <a:avLst>
              <a:gd name="adj1" fmla="val 8333"/>
              <a:gd name="adj2" fmla="val 28049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697829F1-7C76-6042-93C1-F3675F54D6CA}"/>
              </a:ext>
            </a:extLst>
          </p:cNvPr>
          <p:cNvSpPr/>
          <p:nvPr/>
        </p:nvSpPr>
        <p:spPr>
          <a:xfrm>
            <a:off x="7839165" y="5912605"/>
            <a:ext cx="669404" cy="108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05102F-5FEE-C14F-9EC8-4934F74CCB0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8050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397" y="1405966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you </a:t>
            </a:r>
            <a:r>
              <a:rPr lang="en-US" sz="2400" dirty="0">
                <a:solidFill>
                  <a:srgbClr val="FF0000"/>
                </a:solidFill>
              </a:rPr>
              <a:t>branch into the middle of a loop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1"/>
            <a:ext cx="11987939" cy="551042"/>
          </a:xfrm>
        </p:spPr>
        <p:txBody>
          <a:bodyPr/>
          <a:lstStyle/>
          <a:p>
            <a:r>
              <a:rPr lang="en-US" dirty="0"/>
              <a:t>Keep loops Properly Nested: </a:t>
            </a:r>
            <a:br>
              <a:rPr lang="en-US" dirty="0"/>
            </a:br>
            <a:r>
              <a:rPr lang="en-US" dirty="0"/>
              <a:t>	Do not branch into the middle of a loop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417840" y="1344817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138871" y="2315437"/>
            <a:ext cx="2240163" cy="1468325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203837" y="3677160"/>
            <a:ext cx="2962111" cy="98504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54021" y="4466604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9769-5D6D-478E-11B9-18B7F7C41555}"/>
              </a:ext>
            </a:extLst>
          </p:cNvPr>
          <p:cNvSpPr txBox="1"/>
          <p:nvPr/>
        </p:nvSpPr>
        <p:spPr>
          <a:xfrm>
            <a:off x="3029477" y="4186061"/>
            <a:ext cx="38291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practice: branch into loop body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A3782-544B-1015-065C-CD5AAAC97F48}"/>
              </a:ext>
            </a:extLst>
          </p:cNvPr>
          <p:cNvSpPr/>
          <p:nvPr/>
        </p:nvSpPr>
        <p:spPr>
          <a:xfrm rot="10800000">
            <a:off x="10141528" y="5650736"/>
            <a:ext cx="350997" cy="1353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5" grpId="0" animBg="1"/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73" y="121265"/>
            <a:ext cx="11288654" cy="490633"/>
          </a:xfrm>
        </p:spPr>
        <p:txBody>
          <a:bodyPr/>
          <a:lstStyle/>
          <a:p>
            <a:r>
              <a:rPr lang="en-US" dirty="0"/>
              <a:t>Example Base Register Addressing Load – Modify –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5404" y="4706831"/>
            <a:ext cx="7053913" cy="199759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x + 1;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(read 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r0 + 1 (x++)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 r0 write x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EE988A-947E-2647-B5D2-95A5DF599481}"/>
              </a:ext>
            </a:extLst>
          </p:cNvPr>
          <p:cNvSpPr/>
          <p:nvPr/>
        </p:nvSpPr>
        <p:spPr>
          <a:xfrm>
            <a:off x="4755604" y="176865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ea typeface="Arial"/>
              </a:rPr>
              <a:t>Memory assigned to x</a:t>
            </a:r>
            <a:endParaRPr lang="en-US" sz="20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F562BF-1504-454C-AEA1-04B0106F9DDD}"/>
              </a:ext>
            </a:extLst>
          </p:cNvPr>
          <p:cNvSpPr/>
          <p:nvPr/>
        </p:nvSpPr>
        <p:spPr>
          <a:xfrm>
            <a:off x="4687254" y="3332149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 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83DF1A56-EA2F-9B4F-9246-F04F019BBA12}"/>
              </a:ext>
            </a:extLst>
          </p:cNvPr>
          <p:cNvSpPr/>
          <p:nvPr/>
        </p:nvSpPr>
        <p:spPr>
          <a:xfrm>
            <a:off x="5341740" y="24825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5F33B6-D395-8846-971A-3B78138323B0}"/>
              </a:ext>
            </a:extLst>
          </p:cNvPr>
          <p:cNvSpPr/>
          <p:nvPr/>
        </p:nvSpPr>
        <p:spPr>
          <a:xfrm>
            <a:off x="8636442" y="176865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8" name="Left Arrow 47">
            <a:extLst>
              <a:ext uri="{FF2B5EF4-FFF2-40B4-BE49-F238E27FC236}">
                <a16:creationId xmlns:a16="http://schemas.microsoft.com/office/drawing/2014/main" id="{16414800-0709-F047-9B66-68251FF92649}"/>
              </a:ext>
            </a:extLst>
          </p:cNvPr>
          <p:cNvSpPr/>
          <p:nvPr/>
        </p:nvSpPr>
        <p:spPr>
          <a:xfrm>
            <a:off x="7901605" y="197402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8DCF3-2D02-6446-B3B7-AB62624C8D8A}"/>
              </a:ext>
            </a:extLst>
          </p:cNvPr>
          <p:cNvSpPr txBox="1"/>
          <p:nvPr/>
        </p:nvSpPr>
        <p:spPr>
          <a:xfrm>
            <a:off x="8055077" y="3408029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+ 1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AB7FE122-26DC-5A4F-B83C-6F5672AD4802}"/>
              </a:ext>
            </a:extLst>
          </p:cNvPr>
          <p:cNvSpPr/>
          <p:nvPr/>
        </p:nvSpPr>
        <p:spPr>
          <a:xfrm rot="10800000">
            <a:off x="6772220" y="2458280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16317-8BA5-C342-BBB9-29C61EB63AFC}"/>
              </a:ext>
            </a:extLst>
          </p:cNvPr>
          <p:cNvSpPr txBox="1"/>
          <p:nvPr/>
        </p:nvSpPr>
        <p:spPr>
          <a:xfrm>
            <a:off x="8719481" y="2556487"/>
            <a:ext cx="3062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0b..00001</a:t>
            </a:r>
            <a:r>
              <a:rPr lang="en-US" sz="2400" dirty="0">
                <a:solidFill>
                  <a:srgbClr val="7030A0"/>
                </a:solidFill>
              </a:rPr>
              <a:t>00</a:t>
            </a:r>
          </a:p>
          <a:p>
            <a:r>
              <a:rPr lang="en-US" sz="2400" dirty="0">
                <a:solidFill>
                  <a:srgbClr val="7030A0"/>
                </a:solidFill>
              </a:rPr>
              <a:t>Notice: word aligned!</a:t>
            </a:r>
          </a:p>
          <a:p>
            <a:r>
              <a:rPr lang="en-US" sz="2400" dirty="0">
                <a:solidFill>
                  <a:srgbClr val="7030A0"/>
                </a:solidFill>
              </a:rPr>
              <a:t>(last two bits are 0's)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A06C025-92F7-D74F-9181-8425F05BE4A4}"/>
              </a:ext>
            </a:extLst>
          </p:cNvPr>
          <p:cNvGrpSpPr/>
          <p:nvPr/>
        </p:nvGrpSpPr>
        <p:grpSpPr>
          <a:xfrm>
            <a:off x="-172698" y="1053524"/>
            <a:ext cx="2468598" cy="4297145"/>
            <a:chOff x="8661113" y="2565170"/>
            <a:chExt cx="2468598" cy="429714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3E57-A979-5243-8C62-EA47BB7EA4F1}"/>
                </a:ext>
              </a:extLst>
            </p:cNvPr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3FA8CB6-8141-B941-BF75-E3C984D477DC}"/>
                </a:ext>
              </a:extLst>
            </p:cNvPr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EF2DF1-017B-4242-A572-2B4FA9308739}"/>
                </a:ext>
              </a:extLst>
            </p:cNvPr>
            <p:cNvSpPr txBox="1"/>
            <p:nvPr/>
          </p:nvSpPr>
          <p:spPr>
            <a:xfrm>
              <a:off x="8661113" y="5938985"/>
              <a:ext cx="24685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n-bit</a:t>
              </a:r>
              <a:r>
                <a:rPr lang="en-US" dirty="0">
                  <a:solidFill>
                    <a:srgbClr val="00B050"/>
                  </a:solidFill>
                </a:rPr>
                <a:t> Memory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Address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binary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DDD927-9BAC-4D45-86A6-9FA8CBDBB816}"/>
                </a:ext>
              </a:extLst>
            </p:cNvPr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841DC85-8F7A-FD48-B0D7-8D661260D492}"/>
                </a:ext>
              </a:extLst>
            </p:cNvPr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BCDB03-0FC5-0544-80C7-9B8CDA5812A3}"/>
                </a:ext>
              </a:extLst>
            </p:cNvPr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</a:t>
              </a:r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000001</a:t>
              </a:r>
              <a:r>
                <a:rPr lang="en-US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34404F1-9DF7-9740-8C1B-16997E668804}"/>
                </a:ext>
              </a:extLst>
            </p:cNvPr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120B7C2-4E23-4741-8C1C-B6D0DADDC5E7}"/>
                </a:ext>
              </a:extLst>
            </p:cNvPr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5E4E955-F178-3A40-B73A-B4A1322A91DE}"/>
                </a:ext>
              </a:extLst>
            </p:cNvPr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..00000111</a:t>
              </a:r>
            </a:p>
          </p:txBody>
        </p:sp>
        <p:sp>
          <p:nvSpPr>
            <p:cNvPr id="62" name="Up Arrow 61">
              <a:extLst>
                <a:ext uri="{FF2B5EF4-FFF2-40B4-BE49-F238E27FC236}">
                  <a16:creationId xmlns:a16="http://schemas.microsoft.com/office/drawing/2014/main" id="{74A5ACEC-EB3F-D048-9CFC-2C1D9A226010}"/>
                </a:ext>
              </a:extLst>
            </p:cNvPr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CF2C2F-633D-7540-916D-76DB6AA587B4}"/>
              </a:ext>
            </a:extLst>
          </p:cNvPr>
          <p:cNvGrpSpPr/>
          <p:nvPr/>
        </p:nvGrpSpPr>
        <p:grpSpPr>
          <a:xfrm>
            <a:off x="1610641" y="992465"/>
            <a:ext cx="1694763" cy="3964642"/>
            <a:chOff x="10459173" y="2508975"/>
            <a:chExt cx="1694763" cy="396464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DCDDBB-66E0-9B48-9131-B6703BB795C1}"/>
                </a:ext>
              </a:extLst>
            </p:cNvPr>
            <p:cNvSpPr txBox="1"/>
            <p:nvPr/>
          </p:nvSpPr>
          <p:spPr>
            <a:xfrm>
              <a:off x="10634563" y="54818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B0C591F-3E1F-5F43-AE82-582AE39DE0D8}"/>
                </a:ext>
              </a:extLst>
            </p:cNvPr>
            <p:cNvSpPr txBox="1"/>
            <p:nvPr/>
          </p:nvSpPr>
          <p:spPr>
            <a:xfrm>
              <a:off x="10625028" y="512380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35CF544-D423-3D45-9A92-417A4444C0A8}"/>
                </a:ext>
              </a:extLst>
            </p:cNvPr>
            <p:cNvSpPr txBox="1"/>
            <p:nvPr/>
          </p:nvSpPr>
          <p:spPr>
            <a:xfrm>
              <a:off x="10625028" y="475376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87250F-CEC4-0C49-A7BA-99555C68F716}"/>
                </a:ext>
              </a:extLst>
            </p:cNvPr>
            <p:cNvSpPr txBox="1"/>
            <p:nvPr/>
          </p:nvSpPr>
          <p:spPr>
            <a:xfrm>
              <a:off x="10625028" y="4384429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E95A68-9488-8B40-B2BA-A9D68D2393BA}"/>
                </a:ext>
              </a:extLst>
            </p:cNvPr>
            <p:cNvSpPr txBox="1"/>
            <p:nvPr/>
          </p:nvSpPr>
          <p:spPr>
            <a:xfrm>
              <a:off x="10625028" y="401439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4F14C23-D045-0645-A796-5049981A1B61}"/>
                </a:ext>
              </a:extLst>
            </p:cNvPr>
            <p:cNvSpPr txBox="1"/>
            <p:nvPr/>
          </p:nvSpPr>
          <p:spPr>
            <a:xfrm>
              <a:off x="10632554" y="364541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018F926-B479-A647-9542-4EC2BCC39934}"/>
                </a:ext>
              </a:extLst>
            </p:cNvPr>
            <p:cNvSpPr txBox="1"/>
            <p:nvPr/>
          </p:nvSpPr>
          <p:spPr>
            <a:xfrm>
              <a:off x="10625028" y="32817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BFFAA3-4C4A-B743-BB39-B39A2C07966B}"/>
                </a:ext>
              </a:extLst>
            </p:cNvPr>
            <p:cNvSpPr txBox="1"/>
            <p:nvPr/>
          </p:nvSpPr>
          <p:spPr>
            <a:xfrm>
              <a:off x="10640505" y="2905334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5239425-B752-014D-B06C-681404F39AEC}"/>
                </a:ext>
              </a:extLst>
            </p:cNvPr>
            <p:cNvSpPr txBox="1"/>
            <p:nvPr/>
          </p:nvSpPr>
          <p:spPr>
            <a:xfrm>
              <a:off x="10459173" y="610428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 byte </a:t>
              </a:r>
            </a:p>
          </p:txBody>
        </p:sp>
        <p:sp>
          <p:nvSpPr>
            <p:cNvPr id="74" name="Right Brace 73">
              <a:extLst>
                <a:ext uri="{FF2B5EF4-FFF2-40B4-BE49-F238E27FC236}">
                  <a16:creationId xmlns:a16="http://schemas.microsoft.com/office/drawing/2014/main" id="{AE088B83-D6B2-5F46-8034-B52C8014524B}"/>
                </a:ext>
              </a:extLst>
            </p:cNvPr>
            <p:cNvSpPr/>
            <p:nvPr/>
          </p:nvSpPr>
          <p:spPr>
            <a:xfrm rot="5400000">
              <a:off x="11074196" y="5384978"/>
              <a:ext cx="396719" cy="1280006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707C1A-3925-1F4D-AB31-BA3E056F7589}"/>
                </a:ext>
              </a:extLst>
            </p:cNvPr>
            <p:cNvSpPr txBox="1"/>
            <p:nvPr/>
          </p:nvSpPr>
          <p:spPr>
            <a:xfrm>
              <a:off x="10534699" y="250897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contents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C46FB976-C58B-F547-9A6D-14E7FA2C638F}"/>
              </a:ext>
            </a:extLst>
          </p:cNvPr>
          <p:cNvSpPr/>
          <p:nvPr/>
        </p:nvSpPr>
        <p:spPr>
          <a:xfrm>
            <a:off x="3079505" y="1388118"/>
            <a:ext cx="719360" cy="1479094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35C7ED90-B38B-4944-9F8D-EA5D4B8BEE06}"/>
              </a:ext>
            </a:extLst>
          </p:cNvPr>
          <p:cNvSpPr/>
          <p:nvPr/>
        </p:nvSpPr>
        <p:spPr>
          <a:xfrm>
            <a:off x="3834277" y="1974027"/>
            <a:ext cx="921327" cy="26944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AB4C9-3932-CB48-82B2-000D32AC00FB}"/>
              </a:ext>
            </a:extLst>
          </p:cNvPr>
          <p:cNvSpPr txBox="1"/>
          <p:nvPr/>
        </p:nvSpPr>
        <p:spPr>
          <a:xfrm>
            <a:off x="3542461" y="2695553"/>
            <a:ext cx="106931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X starting address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372E495D-97A8-FF4C-A4C4-4D6FCE524F98}"/>
              </a:ext>
            </a:extLst>
          </p:cNvPr>
          <p:cNvSpPr/>
          <p:nvPr/>
        </p:nvSpPr>
        <p:spPr>
          <a:xfrm>
            <a:off x="3079505" y="2720479"/>
            <a:ext cx="451799" cy="1314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35804B-B60B-DA41-A9E5-0919401DAC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565AB-54CE-F445-B5CC-C72843F17CE5}"/>
              </a:ext>
            </a:extLst>
          </p:cNvPr>
          <p:cNvSpPr txBox="1"/>
          <p:nvPr/>
        </p:nvSpPr>
        <p:spPr>
          <a:xfrm>
            <a:off x="5091778" y="743574"/>
            <a:ext cx="2416046" cy="8002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x = x + 1</a:t>
            </a:r>
          </a:p>
          <a:p>
            <a:r>
              <a:rPr lang="en-US" dirty="0">
                <a:solidFill>
                  <a:srgbClr val="0070C0"/>
                </a:solidFill>
              </a:rPr>
              <a:t>Where x is in memory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71F64-8086-E0FE-2EB0-02F6826350CD}"/>
              </a:ext>
            </a:extLst>
          </p:cNvPr>
          <p:cNvSpPr txBox="1"/>
          <p:nvPr/>
        </p:nvSpPr>
        <p:spPr>
          <a:xfrm>
            <a:off x="9225228" y="1252731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r1 is a pointer</a:t>
            </a:r>
          </a:p>
        </p:txBody>
      </p:sp>
    </p:spTree>
    <p:extLst>
      <p:ext uri="{BB962C8B-B14F-4D97-AF65-F5344CB8AC3E}">
        <p14:creationId xmlns:p14="http://schemas.microsoft.com/office/powerpoint/2010/main" val="33924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2" grpId="0" animBg="1"/>
      <p:bldP spid="6" grpId="0"/>
      <p:bldP spid="49" grpId="0" animBg="1"/>
      <p:bldP spid="4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1480F-3D44-37EC-4F49-AD3D125A20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795291"/>
            <a:ext cx="11017250" cy="23102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Load and store have </a:t>
            </a:r>
            <a:r>
              <a:rPr lang="en-US" dirty="0">
                <a:solidFill>
                  <a:srgbClr val="2C895B"/>
                </a:solidFill>
              </a:rPr>
              <a:t>variations</a:t>
            </a:r>
            <a:r>
              <a:rPr lang="en-US" dirty="0"/>
              <a:t> that move 8-bits, 16-bits and 32-bits</a:t>
            </a:r>
          </a:p>
          <a:p>
            <a:r>
              <a:rPr lang="en-US" dirty="0"/>
              <a:t>Load into a register with less than 32-bits will </a:t>
            </a:r>
            <a:r>
              <a:rPr lang="en-US" dirty="0">
                <a:solidFill>
                  <a:srgbClr val="FF0000"/>
                </a:solidFill>
              </a:rPr>
              <a:t>set the upper bits not filled from memory differently</a:t>
            </a:r>
            <a:r>
              <a:rPr lang="en-US" dirty="0">
                <a:solidFill>
                  <a:srgbClr val="2C895B"/>
                </a:solidFill>
              </a:rPr>
              <a:t> depending </a:t>
            </a:r>
            <a:r>
              <a:rPr lang="en-US" dirty="0"/>
              <a:t>on which </a:t>
            </a:r>
            <a:r>
              <a:rPr lang="en-US" dirty="0">
                <a:solidFill>
                  <a:srgbClr val="FF0000"/>
                </a:solidFill>
              </a:rPr>
              <a:t>variation of the load instruction </a:t>
            </a:r>
            <a:r>
              <a:rPr lang="en-US" dirty="0"/>
              <a:t>is used </a:t>
            </a:r>
          </a:p>
          <a:p>
            <a:r>
              <a:rPr lang="en-US" dirty="0"/>
              <a:t>Store will only select the lower 8-bit, lower 16-bits or all 32-bits of the register to copy to memory, </a:t>
            </a:r>
            <a:r>
              <a:rPr lang="en-US" dirty="0">
                <a:solidFill>
                  <a:srgbClr val="FF0000"/>
                </a:solidFill>
              </a:rPr>
              <a:t>register contents are not altered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333-B795-464C-BC87-30F02B52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and Storing: Variations List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C46A03E7-CA18-B74F-983A-E79BAB972CCB}"/>
              </a:ext>
            </a:extLst>
          </p:cNvPr>
          <p:cNvGraphicFramePr>
            <a:graphicFrameLocks/>
          </p:cNvGraphicFramePr>
          <p:nvPr/>
        </p:nvGraphicFramePr>
        <p:xfrm>
          <a:off x="333546" y="3224605"/>
          <a:ext cx="11524908" cy="3337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87612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945987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2433711">
                  <a:extLst>
                    <a:ext uri="{9D8B030D-6E8A-4147-A177-3AD203B41FA5}">
                      <a16:colId xmlns:a16="http://schemas.microsoft.com/office/drawing/2014/main" val="2828824039"/>
                    </a:ext>
                  </a:extLst>
                </a:gridCol>
                <a:gridCol w="3657598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Instruction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Sign Extension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Memory Address Requirement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low byte (bits 0-7)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81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halfword (bits 0-15)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0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word (bits 0-31)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36622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5D5505F-5275-F748-A1A4-7AF6B75C7F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05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 Variables &lt; 32-Bits Wide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294CE8F-7245-FB4C-B012-7ADEAAA3D391}"/>
              </a:ext>
            </a:extLst>
          </p:cNvPr>
          <p:cNvSpPr txBox="1">
            <a:spLocks/>
          </p:cNvSpPr>
          <p:nvPr/>
        </p:nvSpPr>
        <p:spPr>
          <a:xfrm>
            <a:off x="1308683" y="1016876"/>
            <a:ext cx="4355353" cy="639762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Unsigned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5EA41C0-9414-0547-9E94-289BE0ACBA08}"/>
              </a:ext>
            </a:extLst>
          </p:cNvPr>
          <p:cNvSpPr txBox="1">
            <a:spLocks/>
          </p:cNvSpPr>
          <p:nvPr/>
        </p:nvSpPr>
        <p:spPr>
          <a:xfrm>
            <a:off x="1308683" y="1691829"/>
            <a:ext cx="4355353" cy="35361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Zero-Extend:  Add leading 0’s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9C56F5-F184-C145-9B44-604C4AF7C454}"/>
              </a:ext>
            </a:extLst>
          </p:cNvPr>
          <p:cNvCxnSpPr/>
          <p:nvPr/>
        </p:nvCxnSpPr>
        <p:spPr>
          <a:xfrm>
            <a:off x="4978409" y="3126281"/>
            <a:ext cx="0" cy="9144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E622E-2BB9-7343-B7CB-331C28391EE6}"/>
              </a:ext>
            </a:extLst>
          </p:cNvPr>
          <p:cNvSpPr/>
          <p:nvPr/>
        </p:nvSpPr>
        <p:spPr>
          <a:xfrm>
            <a:off x="1308683" y="5377790"/>
            <a:ext cx="4395041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Instructions that zero-extend:</a:t>
            </a:r>
          </a:p>
          <a:p>
            <a:pPr algn="ctr"/>
            <a:r>
              <a:rPr lang="en-US" sz="2400" dirty="0" err="1">
                <a:solidFill>
                  <a:schemeClr val="tx2"/>
                </a:solidFill>
              </a:rPr>
              <a:t>ldrb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 err="1">
                <a:solidFill>
                  <a:schemeClr val="tx2"/>
                </a:solidFill>
              </a:rPr>
              <a:t>ldrh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DE3088-5B69-B74C-9C4D-9792320FFAB5}"/>
              </a:ext>
            </a:extLst>
          </p:cNvPr>
          <p:cNvSpPr/>
          <p:nvPr/>
        </p:nvSpPr>
        <p:spPr>
          <a:xfrm>
            <a:off x="3627174" y="2822703"/>
            <a:ext cx="1820034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0b 1110 0001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A8313-BE8E-FE47-8F1F-4222B7713920}"/>
              </a:ext>
            </a:extLst>
          </p:cNvPr>
          <p:cNvGrpSpPr/>
          <p:nvPr/>
        </p:nvGrpSpPr>
        <p:grpSpPr>
          <a:xfrm>
            <a:off x="1756061" y="4032170"/>
            <a:ext cx="3742224" cy="312089"/>
            <a:chOff x="1109197" y="2250436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DF1F3-4596-DA4C-9B60-377949E959C2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3DF868-D21C-114B-AFCC-2B86BDC1E8BC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069240-58A5-ED46-820F-9288C98E499D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7DA576-76FA-3545-8359-D68BE65858AD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sp>
        <p:nvSpPr>
          <p:cNvPr id="33" name="Left Brace 32">
            <a:extLst>
              <a:ext uri="{FF2B5EF4-FFF2-40B4-BE49-F238E27FC236}">
                <a16:creationId xmlns:a16="http://schemas.microsoft.com/office/drawing/2014/main" id="{00525B3F-2DB3-7E4B-87F0-3C38EFAF8479}"/>
              </a:ext>
            </a:extLst>
          </p:cNvPr>
          <p:cNvSpPr/>
          <p:nvPr/>
        </p:nvSpPr>
        <p:spPr>
          <a:xfrm rot="16200000">
            <a:off x="2978385" y="3132648"/>
            <a:ext cx="362024" cy="28066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67E81-6B89-A44E-983E-9037FE80DC3D}"/>
              </a:ext>
            </a:extLst>
          </p:cNvPr>
          <p:cNvSpPr txBox="1"/>
          <p:nvPr/>
        </p:nvSpPr>
        <p:spPr>
          <a:xfrm>
            <a:off x="4537394" y="248822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17D25-9F24-D644-99F6-42DB7D00BAFA}"/>
              </a:ext>
            </a:extLst>
          </p:cNvPr>
          <p:cNvSpPr txBox="1"/>
          <p:nvPr/>
        </p:nvSpPr>
        <p:spPr>
          <a:xfrm>
            <a:off x="1381731" y="398028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F81144-14DE-A44C-99D7-063E1BD0CDE2}"/>
              </a:ext>
            </a:extLst>
          </p:cNvPr>
          <p:cNvSpPr txBox="1"/>
          <p:nvPr/>
        </p:nvSpPr>
        <p:spPr>
          <a:xfrm>
            <a:off x="1444774" y="4716994"/>
            <a:ext cx="4083169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Overwrite the upper three bytes with 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057B55-48BA-034E-956D-4E9F268461D3}"/>
              </a:ext>
            </a:extLst>
          </p:cNvPr>
          <p:cNvGrpSpPr/>
          <p:nvPr/>
        </p:nvGrpSpPr>
        <p:grpSpPr>
          <a:xfrm>
            <a:off x="5811673" y="1016876"/>
            <a:ext cx="4446423" cy="5358888"/>
            <a:chOff x="5811673" y="1016876"/>
            <a:chExt cx="4446423" cy="5358888"/>
          </a:xfrm>
        </p:grpSpPr>
        <p:sp>
          <p:nvSpPr>
            <p:cNvPr id="6" name="Text Placeholder 7">
              <a:extLst>
                <a:ext uri="{FF2B5EF4-FFF2-40B4-BE49-F238E27FC236}">
                  <a16:creationId xmlns:a16="http://schemas.microsoft.com/office/drawing/2014/main" id="{E7099685-596E-0C4E-8CE7-89B293273617}"/>
                </a:ext>
              </a:extLst>
            </p:cNvPr>
            <p:cNvSpPr txBox="1">
              <a:spLocks/>
            </p:cNvSpPr>
            <p:nvPr/>
          </p:nvSpPr>
          <p:spPr>
            <a:xfrm>
              <a:off x="5811673" y="1016876"/>
              <a:ext cx="4446418" cy="639762"/>
            </a:xfrm>
            <a:prstGeom prst="rect">
              <a:avLst/>
            </a:prstGeom>
            <a:solidFill>
              <a:srgbClr val="0070C0"/>
            </a:solidFill>
          </p:spPr>
          <p:txBody>
            <a:bodyPr anchor="ctr"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>
                  <a:solidFill>
                    <a:schemeClr val="bg1"/>
                  </a:solidFill>
                </a:rPr>
                <a:t>Signed (2’s complement)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Content Placeholder 8">
              <a:extLst>
                <a:ext uri="{FF2B5EF4-FFF2-40B4-BE49-F238E27FC236}">
                  <a16:creationId xmlns:a16="http://schemas.microsoft.com/office/drawing/2014/main" id="{6AF5F7BB-CE4B-D04C-AFBF-E2058E254F29}"/>
                </a:ext>
              </a:extLst>
            </p:cNvPr>
            <p:cNvSpPr txBox="1">
              <a:spLocks/>
            </p:cNvSpPr>
            <p:nvPr/>
          </p:nvSpPr>
          <p:spPr>
            <a:xfrm>
              <a:off x="5811673" y="1656638"/>
              <a:ext cx="4446423" cy="35361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FF0000"/>
                  </a:solidFill>
                </a:rPr>
                <a:t>Sign-Extend: Replicate sign bit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example </a:t>
              </a:r>
              <a:r>
                <a:rPr lang="en-US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ldrsb</a:t>
              </a:r>
              <a:endPara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854A8E-8EEB-1444-B8D5-A639404B14A1}"/>
                </a:ext>
              </a:extLst>
            </p:cNvPr>
            <p:cNvSpPr/>
            <p:nvPr/>
          </p:nvSpPr>
          <p:spPr>
            <a:xfrm>
              <a:off x="5851360" y="5385164"/>
              <a:ext cx="4406736" cy="99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Instructions that sign-extend:</a:t>
              </a: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</a:rPr>
                <a:t>ldrsb</a:t>
              </a:r>
              <a:r>
                <a:rPr lang="en-US" sz="2400" dirty="0">
                  <a:solidFill>
                    <a:schemeClr val="tx2"/>
                  </a:solidFill>
                </a:rPr>
                <a:t>, </a:t>
              </a:r>
              <a:r>
                <a:rPr lang="en-US" sz="2400" dirty="0" err="1">
                  <a:solidFill>
                    <a:schemeClr val="tx2"/>
                  </a:solidFill>
                </a:rPr>
                <a:t>ldrsh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3E6BDB8-C527-AA48-99EC-A2547284BFE0}"/>
                </a:ext>
              </a:extLst>
            </p:cNvPr>
            <p:cNvCxnSpPr/>
            <p:nvPr/>
          </p:nvCxnSpPr>
          <p:spPr>
            <a:xfrm>
              <a:off x="9499363" y="2849046"/>
              <a:ext cx="0" cy="91440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8B79267-FC4F-7A4D-A6C3-BB0DF781C5BF}"/>
                </a:ext>
              </a:extLst>
            </p:cNvPr>
            <p:cNvGrpSpPr/>
            <p:nvPr/>
          </p:nvGrpSpPr>
          <p:grpSpPr>
            <a:xfrm>
              <a:off x="6277015" y="3754935"/>
              <a:ext cx="3742224" cy="312089"/>
              <a:chOff x="1109197" y="2250436"/>
              <a:chExt cx="3742224" cy="31208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FD4C58D-0336-B541-ACC1-08C56CDF31F2}"/>
                  </a:ext>
                </a:extLst>
              </p:cNvPr>
              <p:cNvSpPr/>
              <p:nvPr/>
            </p:nvSpPr>
            <p:spPr>
              <a:xfrm>
                <a:off x="1109197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6469D67-C33B-204E-9EEF-9317D5B5AA99}"/>
                  </a:ext>
                </a:extLst>
              </p:cNvPr>
              <p:cNvSpPr/>
              <p:nvPr/>
            </p:nvSpPr>
            <p:spPr>
              <a:xfrm>
                <a:off x="2044753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D64300A-50CD-F94A-816B-D7839820D012}"/>
                  </a:ext>
                </a:extLst>
              </p:cNvPr>
              <p:cNvSpPr/>
              <p:nvPr/>
            </p:nvSpPr>
            <p:spPr>
              <a:xfrm>
                <a:off x="2980309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4D4A90B-7815-DF44-81CF-6BBC34871FAC}"/>
                  </a:ext>
                </a:extLst>
              </p:cNvPr>
              <p:cNvSpPr/>
              <p:nvPr/>
            </p:nvSpPr>
            <p:spPr>
              <a:xfrm>
                <a:off x="3915865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27DC1349-D4F5-1A43-9F46-8769BA3E1CEC}"/>
                </a:ext>
              </a:extLst>
            </p:cNvPr>
            <p:cNvSpPr/>
            <p:nvPr/>
          </p:nvSpPr>
          <p:spPr>
            <a:xfrm rot="16200000">
              <a:off x="7499339" y="2855413"/>
              <a:ext cx="362024" cy="2806668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243A9C-F934-234F-8D5C-3A4243D3C36F}"/>
                </a:ext>
              </a:extLst>
            </p:cNvPr>
            <p:cNvSpPr txBox="1"/>
            <p:nvPr/>
          </p:nvSpPr>
          <p:spPr>
            <a:xfrm>
              <a:off x="9058348" y="2210988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41CC6D2-CEF8-BE41-80FB-2CC72384E1C7}"/>
                </a:ext>
              </a:extLst>
            </p:cNvPr>
            <p:cNvSpPr txBox="1"/>
            <p:nvPr/>
          </p:nvSpPr>
          <p:spPr>
            <a:xfrm>
              <a:off x="5902685" y="370304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604FC9-6C5D-2340-A074-F13018C16D37}"/>
                </a:ext>
              </a:extLst>
            </p:cNvPr>
            <p:cNvSpPr txBox="1"/>
            <p:nvPr/>
          </p:nvSpPr>
          <p:spPr>
            <a:xfrm>
              <a:off x="5965728" y="4439759"/>
              <a:ext cx="4083169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Overwrite the upper three bytes with 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33299C0-BA68-2E44-B511-41A600943C43}"/>
                </a:ext>
              </a:extLst>
            </p:cNvPr>
            <p:cNvSpPr/>
            <p:nvPr/>
          </p:nvSpPr>
          <p:spPr>
            <a:xfrm>
              <a:off x="8173666" y="2558640"/>
              <a:ext cx="1820034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0b </a:t>
              </a:r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C3D3139-C1E8-E248-AFFD-509E0937AA4D}"/>
                </a:ext>
              </a:extLst>
            </p:cNvPr>
            <p:cNvCxnSpPr/>
            <p:nvPr/>
          </p:nvCxnSpPr>
          <p:spPr>
            <a:xfrm flipH="1">
              <a:off x="6902245" y="2822703"/>
              <a:ext cx="1858297" cy="93223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26731AE-DE69-4146-8965-CF8316AB8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169" y="2831253"/>
              <a:ext cx="1036373" cy="92809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470F98E-7B13-D944-9A58-FC50F13CC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8313" y="2811991"/>
              <a:ext cx="122229" cy="93223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D12F90B-36DA-6A45-8647-EB3F348D12A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6019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5635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8071395" y="63128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160504" cy="651307"/>
            <a:chOff x="1763537" y="1916894"/>
            <a:chExt cx="3160504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zero fill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9" y="1253771"/>
            <a:ext cx="4349620" cy="4395591"/>
            <a:chOff x="6886561" y="1378372"/>
            <a:chExt cx="4349620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1" y="1378372"/>
              <a:ext cx="4349620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9817421" y="3916905"/>
              <a:ext cx="2202608" cy="309222"/>
            </a:xfrm>
            <a:prstGeom prst="uturnArrow">
              <a:avLst>
                <a:gd name="adj1" fmla="val 7997"/>
                <a:gd name="adj2" fmla="val 11717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563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ldrh</a:t>
              </a:r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EA6875-517D-8DB3-21AA-7AFA6B393AD0}"/>
              </a:ext>
            </a:extLst>
          </p:cNvPr>
          <p:cNvGrpSpPr/>
          <p:nvPr/>
        </p:nvGrpSpPr>
        <p:grpSpPr>
          <a:xfrm>
            <a:off x="9249990" y="3680742"/>
            <a:ext cx="1871112" cy="312088"/>
            <a:chOff x="6589651" y="6203536"/>
            <a:chExt cx="1871112" cy="3120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E8D4A-36B6-F846-9925-57AD8549EE42}"/>
                </a:ext>
              </a:extLst>
            </p:cNvPr>
            <p:cNvSpPr/>
            <p:nvPr/>
          </p:nvSpPr>
          <p:spPr>
            <a:xfrm>
              <a:off x="6589651" y="6203537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F64F52-A291-104A-9241-DC8705735729}"/>
                </a:ext>
              </a:extLst>
            </p:cNvPr>
            <p:cNvSpPr/>
            <p:nvPr/>
          </p:nvSpPr>
          <p:spPr>
            <a:xfrm>
              <a:off x="7525207" y="6203536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143277" cy="567247"/>
            <a:chOff x="1583488" y="4082315"/>
            <a:chExt cx="3143277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zero fill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17B904D-E1F0-401A-0FB8-79415DDA9DE1}"/>
              </a:ext>
            </a:extLst>
          </p:cNvPr>
          <p:cNvSpPr/>
          <p:nvPr/>
        </p:nvSpPr>
        <p:spPr>
          <a:xfrm>
            <a:off x="10125162" y="558015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</p:spTree>
    <p:extLst>
      <p:ext uri="{BB962C8B-B14F-4D97-AF65-F5344CB8AC3E}">
        <p14:creationId xmlns:p14="http://schemas.microsoft.com/office/powerpoint/2010/main" val="417788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Signed 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733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ldrsb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7169170" y="662881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 (no change)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413779" cy="651307"/>
            <a:chOff x="1763537" y="1916894"/>
            <a:chExt cx="3413779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8" y="1253771"/>
            <a:ext cx="5151663" cy="4395591"/>
            <a:chOff x="6886560" y="1378372"/>
            <a:chExt cx="5151663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0" y="1378372"/>
              <a:ext cx="5151663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10132129" y="3602197"/>
              <a:ext cx="2387818" cy="1123848"/>
            </a:xfrm>
            <a:prstGeom prst="uturnArrow">
              <a:avLst>
                <a:gd name="adj1" fmla="val 3929"/>
                <a:gd name="adj2" fmla="val 107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1110 0001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396552" cy="567247"/>
            <a:chOff x="1583488" y="4082315"/>
            <a:chExt cx="3396552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70765A6-BFA0-AD47-1DD7-5164527AEB1B}"/>
              </a:ext>
            </a:extLst>
          </p:cNvPr>
          <p:cNvGrpSpPr/>
          <p:nvPr/>
        </p:nvGrpSpPr>
        <p:grpSpPr>
          <a:xfrm>
            <a:off x="7384190" y="3687027"/>
            <a:ext cx="3707526" cy="325270"/>
            <a:chOff x="1331575" y="6146735"/>
            <a:chExt cx="3707526" cy="32527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9EA6875-517D-8DB3-21AA-7AFA6B393AD0}"/>
                </a:ext>
              </a:extLst>
            </p:cNvPr>
            <p:cNvGrpSpPr/>
            <p:nvPr/>
          </p:nvGrpSpPr>
          <p:grpSpPr>
            <a:xfrm>
              <a:off x="3167989" y="6159917"/>
              <a:ext cx="1871112" cy="312088"/>
              <a:chOff x="6589651" y="6203536"/>
              <a:chExt cx="1871112" cy="31208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0BE8D4A-36B6-F846-9925-57AD8549EE42}"/>
                  </a:ext>
                </a:extLst>
              </p:cNvPr>
              <p:cNvSpPr/>
              <p:nvPr/>
            </p:nvSpPr>
            <p:spPr>
              <a:xfrm>
                <a:off x="6589651" y="6203537"/>
                <a:ext cx="935556" cy="312087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11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110 0011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F64F52-A291-104A-9241-DC8705735729}"/>
                  </a:ext>
                </a:extLst>
              </p:cNvPr>
              <p:cNvSpPr/>
              <p:nvPr/>
            </p:nvSpPr>
            <p:spPr>
              <a:xfrm>
                <a:off x="7525207" y="6203536"/>
                <a:ext cx="935556" cy="31208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1110 0001</a:t>
                </a: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B646523-B9DF-732B-3C8E-DD15E0DB43E5}"/>
                </a:ext>
              </a:extLst>
            </p:cNvPr>
            <p:cNvSpPr/>
            <p:nvPr/>
          </p:nvSpPr>
          <p:spPr>
            <a:xfrm>
              <a:off x="1331575" y="614673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51660D-0AA5-35EA-313A-E7B21840BCD2}"/>
                </a:ext>
              </a:extLst>
            </p:cNvPr>
            <p:cNvSpPr/>
            <p:nvPr/>
          </p:nvSpPr>
          <p:spPr>
            <a:xfrm>
              <a:off x="2249782" y="6156979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3317E7-964C-37DC-BD6C-08BB4864B5AD}"/>
              </a:ext>
            </a:extLst>
          </p:cNvPr>
          <p:cNvGrpSpPr/>
          <p:nvPr/>
        </p:nvGrpSpPr>
        <p:grpSpPr>
          <a:xfrm>
            <a:off x="7283549" y="5602797"/>
            <a:ext cx="3765352" cy="316533"/>
            <a:chOff x="1575738" y="6502584"/>
            <a:chExt cx="3765352" cy="31653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17B904D-E1F0-401A-0FB8-79415DDA9DE1}"/>
                </a:ext>
              </a:extLst>
            </p:cNvPr>
            <p:cNvSpPr/>
            <p:nvPr/>
          </p:nvSpPr>
          <p:spPr>
            <a:xfrm>
              <a:off x="4405534" y="650703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110 0001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7190395-D0E6-E73F-F19B-E6B08372BF25}"/>
                </a:ext>
              </a:extLst>
            </p:cNvPr>
            <p:cNvSpPr/>
            <p:nvPr/>
          </p:nvSpPr>
          <p:spPr>
            <a:xfrm>
              <a:off x="1575738" y="650258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E433E3A-D6CC-15A5-B8D0-E8F738166CF6}"/>
                </a:ext>
              </a:extLst>
            </p:cNvPr>
            <p:cNvSpPr/>
            <p:nvPr/>
          </p:nvSpPr>
          <p:spPr>
            <a:xfrm>
              <a:off x="2511294" y="650258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BD8239-8EB0-707B-E5F8-9B1831395E7C}"/>
                </a:ext>
              </a:extLst>
            </p:cNvPr>
            <p:cNvSpPr/>
            <p:nvPr/>
          </p:nvSpPr>
          <p:spPr>
            <a:xfrm>
              <a:off x="3446850" y="650258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279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Signed 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733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ldrsb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7169170" y="662881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 (no change)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413779" cy="651307"/>
            <a:chOff x="1763537" y="1916894"/>
            <a:chExt cx="3413779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8" y="1253771"/>
            <a:ext cx="5151663" cy="4395591"/>
            <a:chOff x="6886560" y="1378372"/>
            <a:chExt cx="5151663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0" y="1378372"/>
              <a:ext cx="5151663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0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0</a:t>
              </a:r>
              <a:r>
                <a:rPr lang="en-US" sz="2000" dirty="0">
                  <a:solidFill>
                    <a:schemeClr val="accent6"/>
                  </a:solidFill>
                </a:rPr>
                <a:t>110 0011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10132129" y="3602197"/>
              <a:ext cx="2387818" cy="1123848"/>
            </a:xfrm>
            <a:prstGeom prst="uturnArrow">
              <a:avLst>
                <a:gd name="adj1" fmla="val 3929"/>
                <a:gd name="adj2" fmla="val 107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0110 0011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0110 0001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EA6875-517D-8DB3-21AA-7AFA6B393AD0}"/>
              </a:ext>
            </a:extLst>
          </p:cNvPr>
          <p:cNvGrpSpPr/>
          <p:nvPr/>
        </p:nvGrpSpPr>
        <p:grpSpPr>
          <a:xfrm>
            <a:off x="9249990" y="3680742"/>
            <a:ext cx="1871112" cy="312088"/>
            <a:chOff x="6589651" y="6203536"/>
            <a:chExt cx="1871112" cy="3120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E8D4A-36B6-F846-9925-57AD8549EE42}"/>
                </a:ext>
              </a:extLst>
            </p:cNvPr>
            <p:cNvSpPr/>
            <p:nvPr/>
          </p:nvSpPr>
          <p:spPr>
            <a:xfrm>
              <a:off x="6589651" y="6203537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110 0011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F64F52-A291-104A-9241-DC8705735729}"/>
                </a:ext>
              </a:extLst>
            </p:cNvPr>
            <p:cNvSpPr/>
            <p:nvPr/>
          </p:nvSpPr>
          <p:spPr>
            <a:xfrm>
              <a:off x="7525207" y="6203536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0110 0001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396552" cy="567247"/>
            <a:chOff x="1583488" y="4082315"/>
            <a:chExt cx="3396552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17B904D-E1F0-401A-0FB8-79415DDA9DE1}"/>
              </a:ext>
            </a:extLst>
          </p:cNvPr>
          <p:cNvSpPr/>
          <p:nvPr/>
        </p:nvSpPr>
        <p:spPr>
          <a:xfrm>
            <a:off x="10125162" y="558015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110 0001</a:t>
            </a:r>
          </a:p>
        </p:txBody>
      </p:sp>
    </p:spTree>
    <p:extLst>
      <p:ext uri="{BB962C8B-B14F-4D97-AF65-F5344CB8AC3E}">
        <p14:creationId xmlns:p14="http://schemas.microsoft.com/office/powerpoint/2010/main" val="353209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 8-bit, 16-bit, 32-bit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5EA41C0-9414-0547-9E94-289BE0ACBA08}"/>
              </a:ext>
            </a:extLst>
          </p:cNvPr>
          <p:cNvSpPr txBox="1">
            <a:spLocks/>
          </p:cNvSpPr>
          <p:nvPr/>
        </p:nvSpPr>
        <p:spPr>
          <a:xfrm>
            <a:off x="73572" y="1477278"/>
            <a:ext cx="3897649" cy="34301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E622E-2BB9-7343-B7CB-331C28391EE6}"/>
              </a:ext>
            </a:extLst>
          </p:cNvPr>
          <p:cNvSpPr/>
          <p:nvPr/>
        </p:nvSpPr>
        <p:spPr>
          <a:xfrm>
            <a:off x="73572" y="4907432"/>
            <a:ext cx="3897649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strb</a:t>
            </a:r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A8313-BE8E-FE47-8F1F-4222B7713920}"/>
              </a:ext>
            </a:extLst>
          </p:cNvPr>
          <p:cNvGrpSpPr/>
          <p:nvPr/>
        </p:nvGrpSpPr>
        <p:grpSpPr>
          <a:xfrm>
            <a:off x="187521" y="4127125"/>
            <a:ext cx="3742224" cy="312089"/>
            <a:chOff x="1109197" y="2250436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DF1F3-4596-DA4C-9B60-377949E959C2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3DF868-D21C-114B-AFCC-2B86BDC1E8BC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069240-58A5-ED46-820F-9288C98E499D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7DA576-76FA-3545-8359-D68BE65858AD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6167E81-6B89-A44E-983E-9037FE80DC3D}"/>
              </a:ext>
            </a:extLst>
          </p:cNvPr>
          <p:cNvSpPr txBox="1"/>
          <p:nvPr/>
        </p:nvSpPr>
        <p:spPr>
          <a:xfrm>
            <a:off x="2964029" y="20178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17D25-9F24-D644-99F6-42DB7D00BAFA}"/>
              </a:ext>
            </a:extLst>
          </p:cNvPr>
          <p:cNvSpPr txBox="1"/>
          <p:nvPr/>
        </p:nvSpPr>
        <p:spPr>
          <a:xfrm>
            <a:off x="254556" y="375779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793C5A-277B-0A48-A515-A031337CFBBB}"/>
              </a:ext>
            </a:extLst>
          </p:cNvPr>
          <p:cNvGrpSpPr/>
          <p:nvPr/>
        </p:nvGrpSpPr>
        <p:grpSpPr>
          <a:xfrm>
            <a:off x="198216" y="2378070"/>
            <a:ext cx="3742224" cy="312089"/>
            <a:chOff x="1109197" y="2250436"/>
            <a:chExt cx="3742224" cy="31208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3769B4-0C51-784B-9BB3-61DCD7CCC99D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328429-640F-A047-B086-1D3639CE63CE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591927D-9157-2841-B9DD-183586290411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7E1361F-8F31-274C-B4DE-5D7F3386DCB4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41F5F-23FB-9240-836E-5839B754E672}"/>
              </a:ext>
            </a:extLst>
          </p:cNvPr>
          <p:cNvCxnSpPr>
            <a:cxnSpLocks/>
            <a:stCxn id="32" idx="0"/>
            <a:endCxn id="55" idx="2"/>
          </p:cNvCxnSpPr>
          <p:nvPr/>
        </p:nvCxnSpPr>
        <p:spPr>
          <a:xfrm flipV="1">
            <a:off x="3461967" y="2690157"/>
            <a:ext cx="10695" cy="143696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eft Brace 72">
            <a:extLst>
              <a:ext uri="{FF2B5EF4-FFF2-40B4-BE49-F238E27FC236}">
                <a16:creationId xmlns:a16="http://schemas.microsoft.com/office/drawing/2014/main" id="{2473F3BA-54CA-7640-9EC7-0EA424B168B1}"/>
              </a:ext>
            </a:extLst>
          </p:cNvPr>
          <p:cNvSpPr/>
          <p:nvPr/>
        </p:nvSpPr>
        <p:spPr>
          <a:xfrm rot="16200000">
            <a:off x="1428276" y="1479163"/>
            <a:ext cx="362024" cy="28066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07158E5-347B-AA4A-8407-9653D81E281D}"/>
              </a:ext>
            </a:extLst>
          </p:cNvPr>
          <p:cNvSpPr txBox="1"/>
          <p:nvPr/>
        </p:nvSpPr>
        <p:spPr>
          <a:xfrm>
            <a:off x="814024" y="3057636"/>
            <a:ext cx="154401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 Changed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AAB4E4-CE47-CA4A-934A-4E87074D8203}"/>
              </a:ext>
            </a:extLst>
          </p:cNvPr>
          <p:cNvGrpSpPr/>
          <p:nvPr/>
        </p:nvGrpSpPr>
        <p:grpSpPr>
          <a:xfrm>
            <a:off x="4023111" y="1477278"/>
            <a:ext cx="3908684" cy="4420754"/>
            <a:chOff x="6680164" y="888456"/>
            <a:chExt cx="3908684" cy="4420754"/>
          </a:xfrm>
        </p:grpSpPr>
        <p:sp>
          <p:nvSpPr>
            <p:cNvPr id="57" name="Content Placeholder 6">
              <a:extLst>
                <a:ext uri="{FF2B5EF4-FFF2-40B4-BE49-F238E27FC236}">
                  <a16:creationId xmlns:a16="http://schemas.microsoft.com/office/drawing/2014/main" id="{B5481060-1AC0-AD49-864E-C9CDABC44AAA}"/>
                </a:ext>
              </a:extLst>
            </p:cNvPr>
            <p:cNvSpPr txBox="1">
              <a:spLocks/>
            </p:cNvSpPr>
            <p:nvPr/>
          </p:nvSpPr>
          <p:spPr>
            <a:xfrm>
              <a:off x="6705105" y="888456"/>
              <a:ext cx="3882782" cy="34301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4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0F6FFC2-7557-6140-B74B-8A8C3BEBD0C8}"/>
                </a:ext>
              </a:extLst>
            </p:cNvPr>
            <p:cNvSpPr/>
            <p:nvPr/>
          </p:nvSpPr>
          <p:spPr>
            <a:xfrm>
              <a:off x="6680164" y="4318610"/>
              <a:ext cx="3907723" cy="99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2"/>
                  </a:solidFill>
                </a:rPr>
                <a:t>strh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F3CF09C-A6BB-8C44-A749-007AFB993C1E}"/>
                </a:ext>
              </a:extLst>
            </p:cNvPr>
            <p:cNvGrpSpPr/>
            <p:nvPr/>
          </p:nvGrpSpPr>
          <p:grpSpPr>
            <a:xfrm>
              <a:off x="6781561" y="3545923"/>
              <a:ext cx="3742224" cy="312089"/>
              <a:chOff x="1085950" y="2250436"/>
              <a:chExt cx="3742224" cy="31208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72E4F61-6F5B-CA45-B7B6-48080CF1376C}"/>
                  </a:ext>
                </a:extLst>
              </p:cNvPr>
              <p:cNvSpPr/>
              <p:nvPr/>
            </p:nvSpPr>
            <p:spPr>
              <a:xfrm>
                <a:off x="1085950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0x00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5B1FF6A-B500-7745-82D6-ACD82821E3FC}"/>
                  </a:ext>
                </a:extLst>
              </p:cNvPr>
              <p:cNvSpPr/>
              <p:nvPr/>
            </p:nvSpPr>
            <p:spPr>
              <a:xfrm>
                <a:off x="2021506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FFF2F79-DF75-9A4E-915B-6020FEC58D68}"/>
                  </a:ext>
                </a:extLst>
              </p:cNvPr>
              <p:cNvSpPr/>
              <p:nvPr/>
            </p:nvSpPr>
            <p:spPr>
              <a:xfrm>
                <a:off x="2957062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0xe2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74DBC89-0E6D-9C4E-B60B-1CB5927E6A45}"/>
                  </a:ext>
                </a:extLst>
              </p:cNvPr>
              <p:cNvSpPr/>
              <p:nvPr/>
            </p:nvSpPr>
            <p:spPr>
              <a:xfrm>
                <a:off x="3892618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5A24849-7C2D-C342-8D64-5A767763195F}"/>
                </a:ext>
              </a:extLst>
            </p:cNvPr>
            <p:cNvSpPr txBox="1"/>
            <p:nvPr/>
          </p:nvSpPr>
          <p:spPr>
            <a:xfrm>
              <a:off x="9570621" y="1429043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4BC0BA7-B9AB-C840-B447-512EB1A57186}"/>
                </a:ext>
              </a:extLst>
            </p:cNvPr>
            <p:cNvSpPr txBox="1"/>
            <p:nvPr/>
          </p:nvSpPr>
          <p:spPr>
            <a:xfrm>
              <a:off x="6799848" y="322402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r0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E3F4654-9D2C-134F-9F35-A82AB0D70ED0}"/>
                </a:ext>
              </a:extLst>
            </p:cNvPr>
            <p:cNvGrpSpPr/>
            <p:nvPr/>
          </p:nvGrpSpPr>
          <p:grpSpPr>
            <a:xfrm>
              <a:off x="6804808" y="1789248"/>
              <a:ext cx="3742224" cy="312089"/>
              <a:chOff x="1109197" y="2250436"/>
              <a:chExt cx="3742224" cy="312089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95C3D58-23F5-B748-9293-0EE9325C6CB2}"/>
                  </a:ext>
                </a:extLst>
              </p:cNvPr>
              <p:cNvSpPr/>
              <p:nvPr/>
            </p:nvSpPr>
            <p:spPr>
              <a:xfrm>
                <a:off x="1109197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0x??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B0DA154-8A80-DC4D-AA9D-89E6EBC24A3F}"/>
                  </a:ext>
                </a:extLst>
              </p:cNvPr>
              <p:cNvSpPr/>
              <p:nvPr/>
            </p:nvSpPr>
            <p:spPr>
              <a:xfrm>
                <a:off x="2044753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0x??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B73615C-C4BF-114A-86BE-A7A920BE951C}"/>
                  </a:ext>
                </a:extLst>
              </p:cNvPr>
              <p:cNvSpPr/>
              <p:nvPr/>
            </p:nvSpPr>
            <p:spPr>
              <a:xfrm>
                <a:off x="2980309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7F2179-CCC7-EF46-8A20-0F8C4900B3D5}"/>
                  </a:ext>
                </a:extLst>
              </p:cNvPr>
              <p:cNvSpPr/>
              <p:nvPr/>
            </p:nvSpPr>
            <p:spPr>
              <a:xfrm>
                <a:off x="3915865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BD7D02F-04F4-0344-9872-6220858ECBB8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flipH="1" flipV="1">
              <a:off x="10047645" y="2108958"/>
              <a:ext cx="8362" cy="143696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669F07A-295F-B549-B02A-1C6AC6E7E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60425" y="2108958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Left Brace 74">
              <a:extLst>
                <a:ext uri="{FF2B5EF4-FFF2-40B4-BE49-F238E27FC236}">
                  <a16:creationId xmlns:a16="http://schemas.microsoft.com/office/drawing/2014/main" id="{8E6809F3-F542-CC4E-B6AE-AFBA1E0A0938}"/>
                </a:ext>
              </a:extLst>
            </p:cNvPr>
            <p:cNvSpPr/>
            <p:nvPr/>
          </p:nvSpPr>
          <p:spPr>
            <a:xfrm rot="16200000">
              <a:off x="7555423" y="1350720"/>
              <a:ext cx="369881" cy="187111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DF1027C-A297-6447-A3B9-FA8D406E45CB}"/>
                </a:ext>
              </a:extLst>
            </p:cNvPr>
            <p:cNvSpPr txBox="1"/>
            <p:nvPr/>
          </p:nvSpPr>
          <p:spPr>
            <a:xfrm>
              <a:off x="7031557" y="2468849"/>
              <a:ext cx="154401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Not Changed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8B1D63-0F5F-ABF0-934A-6FEAA8C3F4F6}"/>
              </a:ext>
            </a:extLst>
          </p:cNvPr>
          <p:cNvGrpSpPr/>
          <p:nvPr/>
        </p:nvGrpSpPr>
        <p:grpSpPr>
          <a:xfrm>
            <a:off x="8007290" y="1477278"/>
            <a:ext cx="4056787" cy="4442901"/>
            <a:chOff x="8007290" y="835293"/>
            <a:chExt cx="4056787" cy="444290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DD7180E-6031-4C29-5DBC-4FF3661C3A7C}"/>
                </a:ext>
              </a:extLst>
            </p:cNvPr>
            <p:cNvGrpSpPr/>
            <p:nvPr/>
          </p:nvGrpSpPr>
          <p:grpSpPr>
            <a:xfrm>
              <a:off x="8007290" y="835293"/>
              <a:ext cx="4056787" cy="4442901"/>
              <a:chOff x="6680164" y="866309"/>
              <a:chExt cx="4056787" cy="4442901"/>
            </a:xfrm>
          </p:grpSpPr>
          <p:sp>
            <p:nvSpPr>
              <p:cNvPr id="41" name="Content Placeholder 6">
                <a:extLst>
                  <a:ext uri="{FF2B5EF4-FFF2-40B4-BE49-F238E27FC236}">
                    <a16:creationId xmlns:a16="http://schemas.microsoft.com/office/drawing/2014/main" id="{C2FEFF1B-5580-2C8E-FED9-96B6F119D2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5105" y="866309"/>
                <a:ext cx="4031846" cy="345230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sz="1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B80F280-8F39-795F-F87B-A0CAA1A1FF32}"/>
                  </a:ext>
                </a:extLst>
              </p:cNvPr>
              <p:cNvSpPr/>
              <p:nvPr/>
            </p:nvSpPr>
            <p:spPr>
              <a:xfrm>
                <a:off x="6680164" y="4318610"/>
                <a:ext cx="4056787" cy="9906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2"/>
                    </a:solidFill>
                  </a:rPr>
                  <a:t>str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6579A6-0795-85C3-6D52-668C50E37353}"/>
                  </a:ext>
                </a:extLst>
              </p:cNvPr>
              <p:cNvGrpSpPr/>
              <p:nvPr/>
            </p:nvGrpSpPr>
            <p:grpSpPr>
              <a:xfrm>
                <a:off x="6781561" y="3545923"/>
                <a:ext cx="3742224" cy="312089"/>
                <a:chOff x="1085950" y="2250436"/>
                <a:chExt cx="3742224" cy="312089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6B3BD69-6F50-A63A-4A88-1DCDE3A95204}"/>
                    </a:ext>
                  </a:extLst>
                </p:cNvPr>
                <p:cNvSpPr/>
                <p:nvPr/>
              </p:nvSpPr>
              <p:spPr>
                <a:xfrm>
                  <a:off x="1085950" y="2250438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0x04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715C6C4-5A67-128E-7100-79839E715D32}"/>
                    </a:ext>
                  </a:extLst>
                </p:cNvPr>
                <p:cNvSpPr/>
                <p:nvPr/>
              </p:nvSpPr>
              <p:spPr>
                <a:xfrm>
                  <a:off x="2021506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0x03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11D818F-9F5B-FC91-E1DB-889E5ADE3C4A}"/>
                    </a:ext>
                  </a:extLst>
                </p:cNvPr>
                <p:cNvSpPr/>
                <p:nvPr/>
              </p:nvSpPr>
              <p:spPr>
                <a:xfrm>
                  <a:off x="2957062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0xe2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512346A-D7A4-6313-893E-D5787413F4E4}"/>
                    </a:ext>
                  </a:extLst>
                </p:cNvPr>
                <p:cNvSpPr/>
                <p:nvPr/>
              </p:nvSpPr>
              <p:spPr>
                <a:xfrm>
                  <a:off x="3892618" y="2250436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0xe1</a:t>
                  </a: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A309EF-B51E-6E91-5D5F-1F2590D0BA3E}"/>
                  </a:ext>
                </a:extLst>
              </p:cNvPr>
              <p:cNvSpPr txBox="1"/>
              <p:nvPr/>
            </p:nvSpPr>
            <p:spPr>
              <a:xfrm>
                <a:off x="9570621" y="1429043"/>
                <a:ext cx="1018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memory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80AC96-1050-C545-D2FA-9A3272DD88A6}"/>
                  </a:ext>
                </a:extLst>
              </p:cNvPr>
              <p:cNvSpPr txBox="1"/>
              <p:nvPr/>
            </p:nvSpPr>
            <p:spPr>
              <a:xfrm>
                <a:off x="6799848" y="3224025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r0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C181292-0D35-16E5-8608-DB7B3B86CB26}"/>
                  </a:ext>
                </a:extLst>
              </p:cNvPr>
              <p:cNvGrpSpPr/>
              <p:nvPr/>
            </p:nvGrpSpPr>
            <p:grpSpPr>
              <a:xfrm>
                <a:off x="6804808" y="1789248"/>
                <a:ext cx="3742224" cy="312089"/>
                <a:chOff x="1109197" y="2250436"/>
                <a:chExt cx="3742224" cy="312089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A3BF13F3-73C0-3B4C-545D-6D494AA7D6C1}"/>
                    </a:ext>
                  </a:extLst>
                </p:cNvPr>
                <p:cNvSpPr/>
                <p:nvPr/>
              </p:nvSpPr>
              <p:spPr>
                <a:xfrm>
                  <a:off x="1109197" y="2250438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0x04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1285D42-C5D1-6AF0-C134-316B626F1FF3}"/>
                    </a:ext>
                  </a:extLst>
                </p:cNvPr>
                <p:cNvSpPr/>
                <p:nvPr/>
              </p:nvSpPr>
              <p:spPr>
                <a:xfrm>
                  <a:off x="2044753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0x03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1A95C65F-D313-0E69-298B-6129E04FECA6}"/>
                    </a:ext>
                  </a:extLst>
                </p:cNvPr>
                <p:cNvSpPr/>
                <p:nvPr/>
              </p:nvSpPr>
              <p:spPr>
                <a:xfrm>
                  <a:off x="2980309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0xe2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9B4EA-5BFA-BE52-C294-7C36571BD944}"/>
                    </a:ext>
                  </a:extLst>
                </p:cNvPr>
                <p:cNvSpPr/>
                <p:nvPr/>
              </p:nvSpPr>
              <p:spPr>
                <a:xfrm>
                  <a:off x="3915865" y="2250436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0xe1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AF91C22-7573-0CB0-1D69-11D239917D7A}"/>
                  </a:ext>
                </a:extLst>
              </p:cNvPr>
              <p:cNvCxnSpPr>
                <a:cxnSpLocks/>
                <a:stCxn id="83" idx="0"/>
              </p:cNvCxnSpPr>
              <p:nvPr/>
            </p:nvCxnSpPr>
            <p:spPr>
              <a:xfrm flipH="1" flipV="1">
                <a:off x="10047645" y="2108958"/>
                <a:ext cx="8362" cy="1436965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3A14BF1-5298-B181-96E3-81DD2C4E6C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60425" y="2108958"/>
                <a:ext cx="1" cy="142934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A6080F0-E19E-A621-948F-305E9D4D1A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09628" y="2039283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458D6C4-33F1-26F3-7A60-97EA8A774E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8219" y="2039283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5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65D3E285-C8BE-D449-A79B-D53DFFFCBDB7}"/>
              </a:ext>
            </a:extLst>
          </p:cNvPr>
          <p:cNvSpPr/>
          <p:nvPr/>
        </p:nvSpPr>
        <p:spPr>
          <a:xfrm>
            <a:off x="786499" y="930021"/>
            <a:ext cx="10806511" cy="1709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715294"/>
          </a:xfrm>
        </p:spPr>
        <p:txBody>
          <a:bodyPr/>
          <a:lstStyle/>
          <a:p>
            <a:r>
              <a:rPr lang="en-US" dirty="0"/>
              <a:t>Store a Byte, Half-word, Word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897CB7-6820-2A40-99B8-D9C63FD6AF73}"/>
              </a:ext>
            </a:extLst>
          </p:cNvPr>
          <p:cNvSpPr/>
          <p:nvPr/>
        </p:nvSpPr>
        <p:spPr>
          <a:xfrm>
            <a:off x="7058335" y="536246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0x20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0DACDB-82DB-3B4E-8982-AF0223B3AB61}"/>
              </a:ext>
            </a:extLst>
          </p:cNvPr>
          <p:cNvSpPr/>
          <p:nvPr/>
        </p:nvSpPr>
        <p:spPr>
          <a:xfrm>
            <a:off x="7993891" y="536245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37ACC45-18AC-2049-9016-4C2B07D22A72}"/>
              </a:ext>
            </a:extLst>
          </p:cNvPr>
          <p:cNvSpPr/>
          <p:nvPr/>
        </p:nvSpPr>
        <p:spPr>
          <a:xfrm>
            <a:off x="8929447" y="536245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79681F4-D768-9E44-AF50-55EB1748B483}"/>
              </a:ext>
            </a:extLst>
          </p:cNvPr>
          <p:cNvSpPr/>
          <p:nvPr/>
        </p:nvSpPr>
        <p:spPr>
          <a:xfrm>
            <a:off x="9865003" y="536244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1C8E91-A5EB-F640-B1A8-95548EC09BCA}"/>
              </a:ext>
            </a:extLst>
          </p:cNvPr>
          <p:cNvSpPr txBox="1"/>
          <p:nvPr/>
        </p:nvSpPr>
        <p:spPr>
          <a:xfrm>
            <a:off x="7314680" y="145154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 value in r0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C50DFB-1404-B343-8A71-F8B5F2F6F957}"/>
              </a:ext>
            </a:extLst>
          </p:cNvPr>
          <p:cNvSpPr txBox="1"/>
          <p:nvPr/>
        </p:nvSpPr>
        <p:spPr>
          <a:xfrm>
            <a:off x="4964732" y="22285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B1A7BE-CD04-5346-BDDB-9F14BD7C5AC1}"/>
              </a:ext>
            </a:extLst>
          </p:cNvPr>
          <p:cNvSpPr txBox="1"/>
          <p:nvPr/>
        </p:nvSpPr>
        <p:spPr>
          <a:xfrm>
            <a:off x="1297118" y="22285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6BD70D-F47B-2A49-B97D-06289261CFA1}"/>
              </a:ext>
            </a:extLst>
          </p:cNvPr>
          <p:cNvSpPr txBox="1"/>
          <p:nvPr/>
        </p:nvSpPr>
        <p:spPr>
          <a:xfrm>
            <a:off x="2596695" y="86417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F5D085-7CAA-6F4C-968C-C12E2E386EAF}"/>
              </a:ext>
            </a:extLst>
          </p:cNvPr>
          <p:cNvSpPr txBox="1"/>
          <p:nvPr/>
        </p:nvSpPr>
        <p:spPr>
          <a:xfrm>
            <a:off x="2305204" y="117920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27BB2D-AA62-5F44-AFE1-580E3CF2472A}"/>
              </a:ext>
            </a:extLst>
          </p:cNvPr>
          <p:cNvSpPr txBox="1"/>
          <p:nvPr/>
        </p:nvSpPr>
        <p:spPr>
          <a:xfrm>
            <a:off x="786500" y="184455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DD3240B-42F4-BF4A-9159-0648C884846D}"/>
              </a:ext>
            </a:extLst>
          </p:cNvPr>
          <p:cNvSpPr/>
          <p:nvPr/>
        </p:nvSpPr>
        <p:spPr>
          <a:xfrm>
            <a:off x="1409186" y="1931365"/>
            <a:ext cx="935556" cy="312087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0x87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6AE0B45-8921-894E-83A1-AB2A760C8897}"/>
              </a:ext>
            </a:extLst>
          </p:cNvPr>
          <p:cNvSpPr/>
          <p:nvPr/>
        </p:nvSpPr>
        <p:spPr>
          <a:xfrm>
            <a:off x="2344742" y="1931364"/>
            <a:ext cx="935556" cy="3120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0x65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0B1D5F7-BA14-4D4F-BE7A-A3D3ECD0BF11}"/>
              </a:ext>
            </a:extLst>
          </p:cNvPr>
          <p:cNvSpPr/>
          <p:nvPr/>
        </p:nvSpPr>
        <p:spPr>
          <a:xfrm>
            <a:off x="3280298" y="1931364"/>
            <a:ext cx="935556" cy="312087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11229E5-CD07-2743-AEAF-20C286991D0B}"/>
              </a:ext>
            </a:extLst>
          </p:cNvPr>
          <p:cNvSpPr/>
          <p:nvPr/>
        </p:nvSpPr>
        <p:spPr>
          <a:xfrm>
            <a:off x="4215854" y="1931363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ABBBF29-83B2-B54E-86A7-216AD6E6CE0D}"/>
              </a:ext>
            </a:extLst>
          </p:cNvPr>
          <p:cNvSpPr/>
          <p:nvPr/>
        </p:nvSpPr>
        <p:spPr>
          <a:xfrm>
            <a:off x="8552746" y="1906610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85CA74-6867-BF49-AAAB-27B50ABDDFEF}"/>
              </a:ext>
            </a:extLst>
          </p:cNvPr>
          <p:cNvSpPr/>
          <p:nvPr/>
        </p:nvSpPr>
        <p:spPr>
          <a:xfrm>
            <a:off x="8552746" y="1596922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AA9350B-5531-F84A-B122-8DC9D5C390B3}"/>
              </a:ext>
            </a:extLst>
          </p:cNvPr>
          <p:cNvSpPr/>
          <p:nvPr/>
        </p:nvSpPr>
        <p:spPr>
          <a:xfrm>
            <a:off x="8552746" y="1284835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09A7FEF-C0F9-1248-B035-AFD2D0228607}"/>
              </a:ext>
            </a:extLst>
          </p:cNvPr>
          <p:cNvSpPr txBox="1"/>
          <p:nvPr/>
        </p:nvSpPr>
        <p:spPr>
          <a:xfrm>
            <a:off x="7134802" y="2262374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8FBFED6-0233-354B-8801-21275A49045A}"/>
              </a:ext>
            </a:extLst>
          </p:cNvPr>
          <p:cNvSpPr txBox="1"/>
          <p:nvPr/>
        </p:nvSpPr>
        <p:spPr>
          <a:xfrm>
            <a:off x="7122400" y="1965839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6EEB45-D9E7-3648-947D-9F55268E6BB2}"/>
              </a:ext>
            </a:extLst>
          </p:cNvPr>
          <p:cNvSpPr txBox="1"/>
          <p:nvPr/>
        </p:nvSpPr>
        <p:spPr>
          <a:xfrm>
            <a:off x="7134802" y="1615097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121F688-EE8F-B547-A4BF-BA3DB33FE0CA}"/>
              </a:ext>
            </a:extLst>
          </p:cNvPr>
          <p:cNvSpPr txBox="1"/>
          <p:nvPr/>
        </p:nvSpPr>
        <p:spPr>
          <a:xfrm>
            <a:off x="7134802" y="1251921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D4C4C6-A9A8-EA4E-942B-9FA314EF5276}"/>
              </a:ext>
            </a:extLst>
          </p:cNvPr>
          <p:cNvGrpSpPr/>
          <p:nvPr/>
        </p:nvGrpSpPr>
        <p:grpSpPr>
          <a:xfrm>
            <a:off x="9907915" y="1284835"/>
            <a:ext cx="1770376" cy="1200329"/>
            <a:chOff x="10257763" y="1421465"/>
            <a:chExt cx="1770376" cy="120032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5493BAD-65A3-3C46-9D39-F9B0E2EB1653}"/>
                </a:ext>
              </a:extLst>
            </p:cNvPr>
            <p:cNvSpPr txBox="1"/>
            <p:nvPr/>
          </p:nvSpPr>
          <p:spPr>
            <a:xfrm>
              <a:off x="10528796" y="1421465"/>
              <a:ext cx="14993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other bytes NOT altered</a:t>
              </a:r>
            </a:p>
          </p:txBody>
        </p:sp>
        <p:sp>
          <p:nvSpPr>
            <p:cNvPr id="73" name="Right Brace 72">
              <a:extLst>
                <a:ext uri="{FF2B5EF4-FFF2-40B4-BE49-F238E27FC236}">
                  <a16:creationId xmlns:a16="http://schemas.microsoft.com/office/drawing/2014/main" id="{54E672DA-09E9-8942-AD40-716BA4FB1E6F}"/>
                </a:ext>
              </a:extLst>
            </p:cNvPr>
            <p:cNvSpPr/>
            <p:nvPr/>
          </p:nvSpPr>
          <p:spPr>
            <a:xfrm>
              <a:off x="10257763" y="1421466"/>
              <a:ext cx="336563" cy="933862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DAD52F-1C11-E443-BE20-99063CE723FA}"/>
              </a:ext>
            </a:extLst>
          </p:cNvPr>
          <p:cNvSpPr txBox="1"/>
          <p:nvPr/>
        </p:nvSpPr>
        <p:spPr>
          <a:xfrm>
            <a:off x="7110506" y="930569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 Address          Byte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D8AA103-8124-FD41-8794-34385C157D7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EAA03B2-15CE-246E-751F-F5A849C8C0AC}"/>
              </a:ext>
            </a:extLst>
          </p:cNvPr>
          <p:cNvSpPr/>
          <p:nvPr/>
        </p:nvSpPr>
        <p:spPr>
          <a:xfrm>
            <a:off x="8564511" y="2206400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FD8F0E0-5142-631B-9BC4-615F305E1FF1}"/>
              </a:ext>
            </a:extLst>
          </p:cNvPr>
          <p:cNvSpPr/>
          <p:nvPr/>
        </p:nvSpPr>
        <p:spPr>
          <a:xfrm>
            <a:off x="8592421" y="2216298"/>
            <a:ext cx="135580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366429-44A0-E65D-A489-3159BC374175}"/>
              </a:ext>
            </a:extLst>
          </p:cNvPr>
          <p:cNvGrpSpPr/>
          <p:nvPr/>
        </p:nvGrpSpPr>
        <p:grpSpPr>
          <a:xfrm>
            <a:off x="780118" y="2848944"/>
            <a:ext cx="10812892" cy="1855244"/>
            <a:chOff x="780118" y="2848944"/>
            <a:chExt cx="10812892" cy="185524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152C99-F972-AF43-9793-0374B5DA8C04}"/>
                </a:ext>
              </a:extLst>
            </p:cNvPr>
            <p:cNvSpPr/>
            <p:nvPr/>
          </p:nvSpPr>
          <p:spPr>
            <a:xfrm>
              <a:off x="786499" y="2920865"/>
              <a:ext cx="10806511" cy="17261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4967184" y="433485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299570" y="433485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780118" y="3947981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2259816" y="2848944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Store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2475122" y="3200618"/>
              <a:ext cx="2393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[r0]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D9BFA2-C7FD-224A-BB7D-19AF586CACA8}"/>
                </a:ext>
              </a:extLst>
            </p:cNvPr>
            <p:cNvSpPr/>
            <p:nvPr/>
          </p:nvSpPr>
          <p:spPr>
            <a:xfrm>
              <a:off x="1420951" y="4034211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DC4ACF-4C62-AE4F-9C87-77A916BD35D5}"/>
                </a:ext>
              </a:extLst>
            </p:cNvPr>
            <p:cNvSpPr/>
            <p:nvPr/>
          </p:nvSpPr>
          <p:spPr>
            <a:xfrm>
              <a:off x="2356507" y="4034210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7D96EE5-09F1-4B43-9B34-5BB0EF599B2D}"/>
                </a:ext>
              </a:extLst>
            </p:cNvPr>
            <p:cNvSpPr/>
            <p:nvPr/>
          </p:nvSpPr>
          <p:spPr>
            <a:xfrm>
              <a:off x="3292063" y="4034210"/>
              <a:ext cx="935556" cy="312087"/>
            </a:xfrm>
            <a:prstGeom prst="rect">
              <a:avLst/>
            </a:prstGeom>
            <a:solidFill>
              <a:srgbClr val="92D050">
                <a:alpha val="40066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1D046C5-169C-3549-B912-841715EF6CD6}"/>
                </a:ext>
              </a:extLst>
            </p:cNvPr>
            <p:cNvSpPr/>
            <p:nvPr/>
          </p:nvSpPr>
          <p:spPr>
            <a:xfrm>
              <a:off x="4227619" y="4034209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A7CA74A-4B8F-7043-88AA-56635ED5335E}"/>
                </a:ext>
              </a:extLst>
            </p:cNvPr>
            <p:cNvSpPr/>
            <p:nvPr/>
          </p:nvSpPr>
          <p:spPr>
            <a:xfrm>
              <a:off x="8552109" y="356060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E7F7DA3-B1B1-9C46-B913-B3CE8D6E2F45}"/>
                </a:ext>
              </a:extLst>
            </p:cNvPr>
            <p:cNvSpPr/>
            <p:nvPr/>
          </p:nvSpPr>
          <p:spPr>
            <a:xfrm>
              <a:off x="8552109" y="3248522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717EE5C-F9D5-0E44-9EA6-A186EFD207DB}"/>
                </a:ext>
              </a:extLst>
            </p:cNvPr>
            <p:cNvSpPr txBox="1"/>
            <p:nvPr/>
          </p:nvSpPr>
          <p:spPr>
            <a:xfrm>
              <a:off x="7134165" y="4226061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668E85-1498-234B-9C4A-946E483C65BA}"/>
                </a:ext>
              </a:extLst>
            </p:cNvPr>
            <p:cNvSpPr txBox="1"/>
            <p:nvPr/>
          </p:nvSpPr>
          <p:spPr>
            <a:xfrm>
              <a:off x="7121763" y="3929526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C1B3BD-1CE5-8943-9CD4-74F44497D2ED}"/>
                </a:ext>
              </a:extLst>
            </p:cNvPr>
            <p:cNvSpPr txBox="1"/>
            <p:nvPr/>
          </p:nvSpPr>
          <p:spPr>
            <a:xfrm>
              <a:off x="7134165" y="3578784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0E43F4F-C830-A949-890B-019341D7CCB1}"/>
                </a:ext>
              </a:extLst>
            </p:cNvPr>
            <p:cNvSpPr txBox="1"/>
            <p:nvPr/>
          </p:nvSpPr>
          <p:spPr>
            <a:xfrm>
              <a:off x="7134165" y="3215608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0x20000003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8D9D406-7A8E-3F48-991C-57B9178EFFE3}"/>
                </a:ext>
              </a:extLst>
            </p:cNvPr>
            <p:cNvSpPr txBox="1"/>
            <p:nvPr/>
          </p:nvSpPr>
          <p:spPr>
            <a:xfrm>
              <a:off x="7135332" y="2857373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BD1FF2-5844-402E-6863-95ED57A937CD}"/>
                </a:ext>
              </a:extLst>
            </p:cNvPr>
            <p:cNvSpPr/>
            <p:nvPr/>
          </p:nvSpPr>
          <p:spPr>
            <a:xfrm>
              <a:off x="8537012" y="3868376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C209D87-8656-2D67-8353-4E77344C061E}"/>
                </a:ext>
              </a:extLst>
            </p:cNvPr>
            <p:cNvSpPr/>
            <p:nvPr/>
          </p:nvSpPr>
          <p:spPr>
            <a:xfrm>
              <a:off x="8537012" y="4166760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69F92C-CED3-F3D1-819B-555DBB903F59}"/>
              </a:ext>
            </a:extLst>
          </p:cNvPr>
          <p:cNvGrpSpPr/>
          <p:nvPr/>
        </p:nvGrpSpPr>
        <p:grpSpPr>
          <a:xfrm>
            <a:off x="8537012" y="3864056"/>
            <a:ext cx="1355806" cy="624174"/>
            <a:chOff x="8564511" y="7155618"/>
            <a:chExt cx="1355806" cy="62417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D340281-11AB-3445-AEC9-CABF445B4292}"/>
                </a:ext>
              </a:extLst>
            </p:cNvPr>
            <p:cNvSpPr/>
            <p:nvPr/>
          </p:nvSpPr>
          <p:spPr>
            <a:xfrm>
              <a:off x="8564511" y="7467705"/>
              <a:ext cx="135580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FA7900-50FC-6140-9075-83EB9FFAD595}"/>
                </a:ext>
              </a:extLst>
            </p:cNvPr>
            <p:cNvSpPr/>
            <p:nvPr/>
          </p:nvSpPr>
          <p:spPr>
            <a:xfrm>
              <a:off x="8564511" y="7155618"/>
              <a:ext cx="135580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85CE74-9D06-E7C0-9987-D0CA7F6B4DC8}"/>
              </a:ext>
            </a:extLst>
          </p:cNvPr>
          <p:cNvGrpSpPr/>
          <p:nvPr/>
        </p:nvGrpSpPr>
        <p:grpSpPr>
          <a:xfrm>
            <a:off x="786500" y="4759199"/>
            <a:ext cx="10813826" cy="1773283"/>
            <a:chOff x="786500" y="4759199"/>
            <a:chExt cx="10813826" cy="177328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DFE51BA-C6BD-F54F-9888-A53C52B91BF5}"/>
                </a:ext>
              </a:extLst>
            </p:cNvPr>
            <p:cNvSpPr/>
            <p:nvPr/>
          </p:nvSpPr>
          <p:spPr>
            <a:xfrm>
              <a:off x="793815" y="4792603"/>
              <a:ext cx="10806511" cy="17261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C9D389-9A8E-3049-B8FC-53442C9EB02B}"/>
                </a:ext>
              </a:extLst>
            </p:cNvPr>
            <p:cNvGrpSpPr/>
            <p:nvPr/>
          </p:nvGrpSpPr>
          <p:grpSpPr>
            <a:xfrm>
              <a:off x="1287805" y="6163150"/>
              <a:ext cx="3980520" cy="369332"/>
              <a:chOff x="1637653" y="5983380"/>
              <a:chExt cx="3980520" cy="36933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64D89D-143F-2D43-BBC7-687A0CBB1C90}"/>
                  </a:ext>
                </a:extLst>
              </p:cNvPr>
              <p:cNvSpPr txBox="1"/>
              <p:nvPr/>
            </p:nvSpPr>
            <p:spPr>
              <a:xfrm>
                <a:off x="5305267" y="598338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E48378-E8E3-6148-ACEF-1BEE0DC1228C}"/>
                  </a:ext>
                </a:extLst>
              </p:cNvPr>
              <p:cNvSpPr txBox="1"/>
              <p:nvPr/>
            </p:nvSpPr>
            <p:spPr>
              <a:xfrm>
                <a:off x="1637653" y="5983380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369648" y="5851065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305204" y="5851064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240760" y="5851064"/>
              <a:ext cx="935556" cy="312087"/>
            </a:xfrm>
            <a:prstGeom prst="rect">
              <a:avLst/>
            </a:prstGeom>
            <a:solidFill>
              <a:srgbClr val="92D050">
                <a:alpha val="40452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176316" y="5851063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960FD9-637D-E944-AE43-AB30AD1E2932}"/>
                </a:ext>
              </a:extLst>
            </p:cNvPr>
            <p:cNvSpPr txBox="1"/>
            <p:nvPr/>
          </p:nvSpPr>
          <p:spPr>
            <a:xfrm>
              <a:off x="786500" y="5794710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403C3B-53C5-9F46-BB64-677475167970}"/>
                </a:ext>
              </a:extLst>
            </p:cNvPr>
            <p:cNvSpPr txBox="1"/>
            <p:nvPr/>
          </p:nvSpPr>
          <p:spPr>
            <a:xfrm>
              <a:off x="2636233" y="4759199"/>
              <a:ext cx="2223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Store a word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59F723-A864-034B-A478-F377DD0B6B5D}"/>
                </a:ext>
              </a:extLst>
            </p:cNvPr>
            <p:cNvSpPr txBox="1"/>
            <p:nvPr/>
          </p:nvSpPr>
          <p:spPr>
            <a:xfrm>
              <a:off x="2511736" y="5123415"/>
              <a:ext cx="2393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  r1, [r0]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091253" y="6115611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078851" y="5819076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091253" y="5468334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091253" y="5105158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9C22F1F-B78F-4743-9A19-9174573DCADD}"/>
                </a:ext>
              </a:extLst>
            </p:cNvPr>
            <p:cNvSpPr txBox="1"/>
            <p:nvPr/>
          </p:nvSpPr>
          <p:spPr>
            <a:xfrm>
              <a:off x="6986202" y="479093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A69F2AA-10FC-FCA1-2487-6D80396434D6}"/>
                </a:ext>
              </a:extLst>
            </p:cNvPr>
            <p:cNvSpPr/>
            <p:nvPr/>
          </p:nvSpPr>
          <p:spPr>
            <a:xfrm>
              <a:off x="8390429" y="5776454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891509B-51EA-B090-B926-10EE0F2BF99B}"/>
                </a:ext>
              </a:extLst>
            </p:cNvPr>
            <p:cNvSpPr/>
            <p:nvPr/>
          </p:nvSpPr>
          <p:spPr>
            <a:xfrm>
              <a:off x="8390429" y="5466766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00AC160-2DAD-7131-9DF5-99FF0C0D7DFE}"/>
                </a:ext>
              </a:extLst>
            </p:cNvPr>
            <p:cNvSpPr/>
            <p:nvPr/>
          </p:nvSpPr>
          <p:spPr>
            <a:xfrm>
              <a:off x="8390429" y="515467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F64F4D4-BD2A-193B-0D23-7F71DFD59011}"/>
                </a:ext>
              </a:extLst>
            </p:cNvPr>
            <p:cNvSpPr/>
            <p:nvPr/>
          </p:nvSpPr>
          <p:spPr>
            <a:xfrm>
              <a:off x="8381729" y="610072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CE86B2-C1B2-AEF2-869D-492C0BFEB917}"/>
              </a:ext>
            </a:extLst>
          </p:cNvPr>
          <p:cNvGrpSpPr/>
          <p:nvPr/>
        </p:nvGrpSpPr>
        <p:grpSpPr>
          <a:xfrm>
            <a:off x="8397744" y="5160266"/>
            <a:ext cx="1355806" cy="1245949"/>
            <a:chOff x="8509197" y="5138072"/>
            <a:chExt cx="1355806" cy="124594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8509197" y="6071934"/>
              <a:ext cx="135580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8509197" y="5759847"/>
              <a:ext cx="135580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8509197" y="5450159"/>
              <a:ext cx="135580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8509197" y="5138072"/>
              <a:ext cx="135580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44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532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52816</TotalTime>
  <Words>9109</Words>
  <Application>Microsoft Macintosh PowerPoint</Application>
  <PresentationFormat>Widescreen</PresentationFormat>
  <Paragraphs>2597</Paragraphs>
  <Slides>67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2" baseType="lpstr">
      <vt:lpstr>ＭＳ Ｐゴシック</vt:lpstr>
      <vt:lpstr>Arial</vt:lpstr>
      <vt:lpstr>Arial Regular</vt:lpstr>
      <vt:lpstr>Calibri</vt:lpstr>
      <vt:lpstr>Cambria Math</vt:lpstr>
      <vt:lpstr>CMU Bright</vt:lpstr>
      <vt:lpstr>Consolas</vt:lpstr>
      <vt:lpstr>Courier New</vt:lpstr>
      <vt:lpstr>Menlo</vt:lpstr>
      <vt:lpstr>Roboto</vt:lpstr>
      <vt:lpstr>Roboto Regular</vt:lpstr>
      <vt:lpstr>Symbol</vt:lpstr>
      <vt:lpstr>Times</vt:lpstr>
      <vt:lpstr>Times New Roman</vt:lpstr>
      <vt:lpstr>Theme1</vt:lpstr>
      <vt:lpstr>PowerPoint Presentation</vt:lpstr>
      <vt:lpstr>PowerPoint Presentation</vt:lpstr>
      <vt:lpstr>Program Flow – Counting (For) Loop Version 1</vt:lpstr>
      <vt:lpstr>Program Flow – Counting (For) Loop – Version 2</vt:lpstr>
      <vt:lpstr>Nested loops</vt:lpstr>
      <vt:lpstr>Keep loops Properly Nested:   Do not branch into the middle of a loop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Sign Extension in C: Type casts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Using pointers to examine byte order (on pi-cluster)</vt:lpstr>
      <vt:lpstr>Shift and Rotate Instructions</vt:lpstr>
      <vt:lpstr>Shift Operations in C</vt:lpstr>
      <vt:lpstr>Arithmetic Shift Right Example: Testing Sign</vt:lpstr>
      <vt:lpstr>Arithmetic Shift Right Example: Testing SIgn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Masking Summary</vt:lpstr>
      <vt:lpstr>Reference For PA7/8: C Stream Functions Opening Files</vt:lpstr>
      <vt:lpstr>Reference: C Stream Functions Closing Files and Usage</vt:lpstr>
      <vt:lpstr>C Stream Functions Array/block read/write</vt:lpstr>
      <vt:lpstr>C fread/fwrite Example - 1</vt:lpstr>
      <vt:lpstr>C fread/fwrite Example - 2</vt:lpstr>
      <vt:lpstr>Assembly Source File to Executable to Linux Memory</vt:lpstr>
      <vt:lpstr>Creating Segments, Definitions In Assembly Source</vt:lpstr>
      <vt:lpstr>Assembly Source File Template</vt:lpstr>
      <vt:lpstr>Preview: Return Value and Passing Parameters to Functions (Four parameters or less)</vt:lpstr>
      <vt:lpstr>Preview: Writing an ARM32 function</vt:lpstr>
      <vt:lpstr>Load/Store: Register Base Addressing</vt:lpstr>
      <vt:lpstr>LDR/STR – Base Register + Immediate Offset Addressing</vt:lpstr>
      <vt:lpstr>ldr/str Register Base and Register + Immediate Offset Addressing </vt:lpstr>
      <vt:lpstr>Example Base Register Addressing Load – Modify – Store</vt:lpstr>
      <vt:lpstr>Loading and Storing: Variations List</vt:lpstr>
      <vt:lpstr>Loading 32-bit Registers From Memory Variables &lt; 32-Bits Wide</vt:lpstr>
      <vt:lpstr>Load a Byte, Half-word, Word</vt:lpstr>
      <vt:lpstr>Signed Load a Byte, Half-word, Word</vt:lpstr>
      <vt:lpstr>Signed Load a Byte, Half-word, Word</vt:lpstr>
      <vt:lpstr>Storing 32-bit Registers To Memory 8-bit, 16-bit, 32-bit</vt:lpstr>
      <vt:lpstr>Store a Byte, Half-word, Word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2596</cp:revision>
  <cp:lastPrinted>2024-05-15T06:03:17Z</cp:lastPrinted>
  <dcterms:created xsi:type="dcterms:W3CDTF">2018-10-05T16:35:28Z</dcterms:created>
  <dcterms:modified xsi:type="dcterms:W3CDTF">2024-05-15T06:03:24Z</dcterms:modified>
  <cp:category/>
</cp:coreProperties>
</file>